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9"/>
  </p:notesMasterIdLst>
  <p:handoutMasterIdLst>
    <p:handoutMasterId r:id="rId20"/>
  </p:handoutMasterIdLst>
  <p:sldIdLst>
    <p:sldId id="298" r:id="rId5"/>
    <p:sldId id="292" r:id="rId6"/>
    <p:sldId id="299" r:id="rId7"/>
    <p:sldId id="312" r:id="rId8"/>
    <p:sldId id="256" r:id="rId9"/>
    <p:sldId id="306" r:id="rId10"/>
    <p:sldId id="309" r:id="rId11"/>
    <p:sldId id="308" r:id="rId12"/>
    <p:sldId id="307" r:id="rId13"/>
    <p:sldId id="314" r:id="rId14"/>
    <p:sldId id="311" r:id="rId15"/>
    <p:sldId id="313" r:id="rId16"/>
    <p:sldId id="301" r:id="rId17"/>
    <p:sldId id="30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980803-FCA9-A2E6-0A93-CE93008D59F8}" name="Jan Locher (s)" initials="" userId="S::jan.locher@students.fhnw.ch::3843eb7d-4e30-463a-83a5-23f627d343b0" providerId="AD"/>
  <p188:author id="{2A71211B-7390-99F4-A76D-D3BD916B3837}" name="Justine Herzog (s)" initials="" userId="S::justine.herzog@students.fhnw.ch::a614f5c0-a85a-433e-b57b-1c5b515d066a" providerId="AD"/>
  <p188:author id="{F4E06626-A38A-06B3-EE32-3680051B0A8A}" name="Jonas Ferro (s)" initials="" userId="S::jonas.ferro@students.fhnw.ch::e4bdc98f-1ce8-4dd7-8362-5ec38384f7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E70E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9700C-8691-DD40-885E-EE64F7EEE669}" v="1" dt="2025-06-02T19:13:33.571"/>
    <p1510:client id="{2C6EB90C-F435-B440-AA33-7CD09F4C4E2B}" v="6" dt="2025-06-02T19:32:29.411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4"/>
    <p:restoredTop sz="85526"/>
  </p:normalViewPr>
  <p:slideViewPr>
    <p:cSldViewPr snapToGrid="0">
      <p:cViewPr varScale="1">
        <p:scale>
          <a:sx n="89" d="100"/>
          <a:sy n="89" d="100"/>
        </p:scale>
        <p:origin x="184" y="6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02.06.25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‹N°›</a:t>
            </a:fld>
            <a:endParaRPr lang="de-CH" sz="90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02.06.25</a:t>
            </a:fld>
            <a:endParaRPr lang="de-CH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97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Intro (0.5 min) Jonas</a:t>
            </a:r>
          </a:p>
          <a:p>
            <a:pPr marL="457200" indent="-457200">
              <a:buAutoNum type="arabicPeriod"/>
            </a:pPr>
            <a:r>
              <a:rPr lang="de-CH" dirty="0"/>
              <a:t>Use </a:t>
            </a:r>
            <a:r>
              <a:rPr lang="de-CH" dirty="0" err="1"/>
              <a:t>case</a:t>
            </a:r>
            <a:r>
              <a:rPr lang="de-CH" dirty="0"/>
              <a:t> &amp;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</a:t>
            </a:r>
            <a:r>
              <a:rPr lang="de-CH" dirty="0"/>
              <a:t> (</a:t>
            </a:r>
            <a:r>
              <a:rPr lang="de-CH" dirty="0" err="1"/>
              <a:t>of</a:t>
            </a:r>
            <a:r>
              <a:rPr lang="de-CH" dirty="0"/>
              <a:t> AS-IS </a:t>
            </a:r>
            <a:r>
              <a:rPr lang="de-CH" dirty="0" err="1"/>
              <a:t>process</a:t>
            </a:r>
            <a:r>
              <a:rPr lang="de-CH" dirty="0"/>
              <a:t>)  (2 min) </a:t>
            </a:r>
            <a:r>
              <a:rPr lang="de-CH" dirty="0">
                <a:highlight>
                  <a:srgbClr val="FFFF00"/>
                </a:highlight>
              </a:rPr>
              <a:t>Jonas </a:t>
            </a:r>
          </a:p>
          <a:p>
            <a:pPr marL="457200" indent="-457200">
              <a:buAutoNum type="arabicPeriod"/>
            </a:pPr>
            <a:r>
              <a:rPr lang="de-CH" dirty="0"/>
              <a:t>Solution </a:t>
            </a:r>
            <a:r>
              <a:rPr lang="de-CH" dirty="0" err="1"/>
              <a:t>overview</a:t>
            </a:r>
            <a:r>
              <a:rPr lang="de-CH" dirty="0"/>
              <a:t> -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(2.5 min)  </a:t>
            </a:r>
            <a:r>
              <a:rPr lang="de-CH" dirty="0">
                <a:highlight>
                  <a:srgbClr val="00FF00"/>
                </a:highlight>
              </a:rPr>
              <a:t>(Mélanie)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Demo (2.5 min) </a:t>
            </a:r>
            <a:r>
              <a:rPr lang="de-CH" dirty="0">
                <a:highlight>
                  <a:srgbClr val="00FFFF"/>
                </a:highlight>
              </a:rPr>
              <a:t>(Jan) </a:t>
            </a:r>
            <a:r>
              <a:rPr lang="de-CH" dirty="0"/>
              <a:t> </a:t>
            </a:r>
          </a:p>
          <a:p>
            <a:pPr marL="457200" indent="-457200">
              <a:buAutoNum type="arabicPeriod"/>
            </a:pPr>
            <a:r>
              <a:rPr lang="de-CH" dirty="0" err="1"/>
              <a:t>Conclusion</a:t>
            </a:r>
            <a:r>
              <a:rPr lang="de-CH" dirty="0"/>
              <a:t>  (2) </a:t>
            </a:r>
            <a:r>
              <a:rPr lang="de-CH" dirty="0">
                <a:highlight>
                  <a:srgbClr val="FF00FF"/>
                </a:highlight>
              </a:rPr>
              <a:t>Justine</a:t>
            </a:r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= 10 </a:t>
            </a:r>
            <a:r>
              <a:rPr lang="de-CH" dirty="0" err="1"/>
              <a:t>Minutes</a:t>
            </a:r>
            <a:endParaRPr lang="de-CH" dirty="0"/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19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Minutes - Jonas</a:t>
            </a:r>
          </a:p>
          <a:p>
            <a:endParaRPr lang="fr-FR" dirty="0"/>
          </a:p>
          <a:p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excited</a:t>
            </a:r>
            <a:r>
              <a:rPr lang="fr-FR" dirty="0"/>
              <a:t> to </a:t>
            </a:r>
            <a:r>
              <a:rPr lang="fr-FR" dirty="0" err="1"/>
              <a:t>walk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a real process at the </a:t>
            </a:r>
            <a:r>
              <a:rPr lang="fr-FR" dirty="0" err="1"/>
              <a:t>University</a:t>
            </a:r>
            <a:r>
              <a:rPr lang="fr-FR" dirty="0"/>
              <a:t> of Basel and how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modernized</a:t>
            </a:r>
            <a:r>
              <a:rPr lang="fr-FR" dirty="0"/>
              <a:t> and </a:t>
            </a:r>
            <a:r>
              <a:rPr lang="fr-FR" dirty="0" err="1"/>
              <a:t>improved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/>
              <a:t>Imagine </a:t>
            </a:r>
            <a:r>
              <a:rPr lang="fr-FR" dirty="0" err="1"/>
              <a:t>you're</a:t>
            </a:r>
            <a:r>
              <a:rPr lang="fr-FR" dirty="0"/>
              <a:t> an </a:t>
            </a:r>
            <a:r>
              <a:rPr lang="fr-FR" dirty="0" err="1"/>
              <a:t>external</a:t>
            </a:r>
            <a:r>
              <a:rPr lang="fr-FR" dirty="0"/>
              <a:t> IT </a:t>
            </a:r>
            <a:r>
              <a:rPr lang="fr-FR" dirty="0" err="1"/>
              <a:t>partner</a:t>
            </a:r>
            <a:r>
              <a:rPr lang="fr-FR" dirty="0"/>
              <a:t> like </a:t>
            </a:r>
            <a:r>
              <a:rPr lang="fr-FR" dirty="0" err="1"/>
              <a:t>someone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Solutions AG. You </a:t>
            </a:r>
            <a:r>
              <a:rPr lang="fr-FR" dirty="0" err="1"/>
              <a:t>need</a:t>
            </a:r>
            <a:r>
              <a:rPr lang="fr-FR" dirty="0"/>
              <a:t> quick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to do </a:t>
            </a:r>
            <a:r>
              <a:rPr lang="fr-FR" dirty="0" err="1"/>
              <a:t>your</a:t>
            </a:r>
            <a:r>
              <a:rPr lang="fr-FR" dirty="0"/>
              <a:t> job. But </a:t>
            </a:r>
            <a:r>
              <a:rPr lang="fr-FR" dirty="0" err="1"/>
              <a:t>instead</a:t>
            </a:r>
            <a:r>
              <a:rPr lang="fr-FR" dirty="0"/>
              <a:t>,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stuck</a:t>
            </a:r>
            <a:r>
              <a:rPr lang="fr-FR" dirty="0"/>
              <a:t> in a slow, </a:t>
            </a:r>
            <a:r>
              <a:rPr lang="fr-FR" dirty="0" err="1"/>
              <a:t>manual</a:t>
            </a:r>
            <a:r>
              <a:rPr lang="fr-FR" dirty="0"/>
              <a:t>, </a:t>
            </a:r>
            <a:r>
              <a:rPr lang="fr-FR" dirty="0" err="1"/>
              <a:t>paper-based</a:t>
            </a:r>
            <a:r>
              <a:rPr lang="fr-FR" dirty="0"/>
              <a:t> process.</a:t>
            </a:r>
          </a:p>
          <a:p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We</a:t>
            </a:r>
            <a:r>
              <a:rPr lang="fr-FR" dirty="0"/>
              <a:t> are of course, </a:t>
            </a:r>
            <a:r>
              <a:rPr lang="fr-FR" dirty="0" err="1"/>
              <a:t>talking</a:t>
            </a:r>
            <a:r>
              <a:rPr lang="fr-FR" dirty="0"/>
              <a:t> about the </a:t>
            </a:r>
            <a:r>
              <a:rPr lang="fr-FR" b="1" dirty="0" err="1"/>
              <a:t>Onboarding</a:t>
            </a:r>
            <a:r>
              <a:rPr lang="fr-FR" b="1" dirty="0"/>
              <a:t> Process for </a:t>
            </a:r>
            <a:r>
              <a:rPr lang="fr-FR" b="1" dirty="0" err="1"/>
              <a:t>External</a:t>
            </a:r>
            <a:r>
              <a:rPr lang="fr-FR" b="1" dirty="0"/>
              <a:t> IT Staff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These</a:t>
            </a:r>
            <a:r>
              <a:rPr lang="fr-FR" dirty="0"/>
              <a:t> are the </a:t>
            </a:r>
            <a:r>
              <a:rPr lang="fr-FR" dirty="0" err="1"/>
              <a:t>problem</a:t>
            </a:r>
            <a:r>
              <a:rPr lang="fr-FR" dirty="0"/>
              <a:t> areas of the process </a:t>
            </a:r>
            <a:r>
              <a:rPr lang="fr-FR" dirty="0" err="1"/>
              <a:t>we</a:t>
            </a:r>
            <a:r>
              <a:rPr lang="fr-FR" dirty="0"/>
              <a:t> set out to tackle: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 process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executed</a:t>
            </a:r>
            <a:r>
              <a:rPr lang="fr-FR" dirty="0"/>
              <a:t> </a:t>
            </a:r>
            <a:r>
              <a:rPr lang="fr-FR" dirty="0" err="1"/>
              <a:t>inconsistently</a:t>
            </a:r>
            <a:r>
              <a:rPr lang="fr-FR" dirty="0"/>
              <a:t> as </a:t>
            </a:r>
            <a:r>
              <a:rPr lang="fr-FR" dirty="0" err="1"/>
              <a:t>each</a:t>
            </a:r>
            <a:r>
              <a:rPr lang="fr-FR" dirty="0"/>
              <a:t> IT team </a:t>
            </a:r>
            <a:r>
              <a:rPr lang="fr-FR" dirty="0" err="1"/>
              <a:t>executes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standardization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as </a:t>
            </a:r>
            <a:r>
              <a:rPr lang="fr-FR" dirty="0" err="1"/>
              <a:t>transparency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of ad-hoc </a:t>
            </a:r>
            <a:r>
              <a:rPr lang="fr-FR" dirty="0" err="1"/>
              <a:t>execution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lot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tasks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remain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manual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therefore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generate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unnecessary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personnel</a:t>
            </a:r>
            <a:r>
              <a:rPr lang="de-CH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lots of back-and-</a:t>
            </a:r>
            <a:r>
              <a:rPr lang="fr-FR" dirty="0" err="1"/>
              <a:t>forth</a:t>
            </a:r>
            <a:r>
              <a:rPr lang="fr-FR" dirty="0"/>
              <a:t> communication </a:t>
            </a:r>
            <a:r>
              <a:rPr lang="fr-FR" dirty="0" err="1"/>
              <a:t>with</a:t>
            </a:r>
            <a:r>
              <a:rPr lang="fr-FR" dirty="0"/>
              <a:t> the IT Service Desk, </a:t>
            </a:r>
          </a:p>
          <a:p>
            <a:pPr marL="171450" indent="-171450">
              <a:buFontTx/>
              <a:buChar char="-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there is no error handling in place.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r>
              <a:rPr lang="fr-FR" dirty="0"/>
              <a:t>Our goal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dirty="0" err="1"/>
              <a:t>digitalize</a:t>
            </a:r>
            <a:r>
              <a:rPr lang="fr-FR" dirty="0"/>
              <a:t> and </a:t>
            </a:r>
            <a:r>
              <a:rPr lang="fr-FR" dirty="0" err="1"/>
              <a:t>streamline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process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Camunda</a:t>
            </a:r>
            <a:r>
              <a:rPr lang="fr-FR" dirty="0"/>
              <a:t> and </a:t>
            </a:r>
            <a:r>
              <a:rPr lang="fr-FR" dirty="0" err="1"/>
              <a:t>Make</a:t>
            </a:r>
            <a:r>
              <a:rPr lang="fr-FR" dirty="0"/>
              <a:t>. This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a digital </a:t>
            </a:r>
            <a:r>
              <a:rPr lang="fr-FR" dirty="0" err="1"/>
              <a:t>form</a:t>
            </a:r>
            <a:r>
              <a:rPr lang="fr-FR" dirty="0"/>
              <a:t> and </a:t>
            </a:r>
            <a:r>
              <a:rPr lang="fr-FR" dirty="0" err="1"/>
              <a:t>automated</a:t>
            </a:r>
            <a:r>
              <a:rPr lang="fr-FR" dirty="0"/>
              <a:t> </a:t>
            </a:r>
            <a:r>
              <a:rPr lang="fr-FR" dirty="0" err="1"/>
              <a:t>routing</a:t>
            </a:r>
            <a:r>
              <a:rPr lang="fr-FR" dirty="0"/>
              <a:t> via </a:t>
            </a:r>
            <a:r>
              <a:rPr lang="fr-FR" dirty="0" err="1"/>
              <a:t>decision</a:t>
            </a:r>
            <a:r>
              <a:rPr lang="fr-FR" dirty="0"/>
              <a:t> tables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.</a:t>
            </a:r>
          </a:p>
          <a:p>
            <a:r>
              <a:rPr lang="fr-FR" dirty="0"/>
              <a:t>But for the </a:t>
            </a:r>
            <a:r>
              <a:rPr lang="fr-FR" dirty="0" err="1"/>
              <a:t>details</a:t>
            </a:r>
            <a:r>
              <a:rPr lang="fr-FR" dirty="0"/>
              <a:t> i </a:t>
            </a:r>
            <a:r>
              <a:rPr lang="fr-FR" dirty="0" err="1"/>
              <a:t>give</a:t>
            </a:r>
            <a:r>
              <a:rPr lang="fr-FR" dirty="0"/>
              <a:t> over to </a:t>
            </a:r>
            <a:r>
              <a:rPr lang="fr-FR" dirty="0" err="1"/>
              <a:t>Melanie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9039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2.5 Minutes – </a:t>
            </a:r>
            <a:r>
              <a:rPr lang="fr-FR" dirty="0" err="1"/>
              <a:t>Melanie</a:t>
            </a:r>
            <a:endParaRPr lang="fr-FR" dirty="0"/>
          </a:p>
          <a:p>
            <a:endParaRPr lang="en-CH" dirty="0"/>
          </a:p>
          <a:p>
            <a:r>
              <a:rPr lang="en-CH" dirty="0"/>
              <a:t>Here you see the old process model on top and the new one</a:t>
            </a:r>
            <a:r>
              <a:rPr lang="en-CH"/>
              <a:t> at the bottom </a:t>
            </a:r>
            <a:r>
              <a:rPr lang="en-CH" dirty="0"/>
              <a:t>which </a:t>
            </a:r>
            <a:r>
              <a:rPr lang="en-GB" dirty="0"/>
              <a:t>I</a:t>
            </a:r>
            <a:r>
              <a:rPr lang="en-CH" dirty="0"/>
              <a:t> will explain on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6661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36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2.5 Minutes - Jan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31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E286-0215-EDAA-270B-EF3D6A30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8F675-EED7-530A-232E-206C79BE8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13DC4B-A779-A340-5E14-80325E963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1.5 Minutes - Justine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Inconsistent</a:t>
            </a:r>
            <a:r>
              <a:rPr lang="fr-FR" dirty="0"/>
              <a:t> Process </a:t>
            </a:r>
            <a:r>
              <a:rPr lang="fr-FR" dirty="0" err="1"/>
              <a:t>Execution</a:t>
            </a:r>
            <a:r>
              <a:rPr lang="fr-FR" dirty="0"/>
              <a:t>: </a:t>
            </a:r>
            <a:r>
              <a:rPr lang="fr-FR" dirty="0" err="1"/>
              <a:t>every</a:t>
            </a:r>
            <a:r>
              <a:rPr lang="fr-FR" dirty="0"/>
              <a:t> team made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 –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camunda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transparency</a:t>
            </a:r>
            <a:r>
              <a:rPr lang="fr-FR" dirty="0"/>
              <a:t> &amp; </a:t>
            </a:r>
            <a:r>
              <a:rPr lang="fr-FR" dirty="0" err="1"/>
              <a:t>standardization</a:t>
            </a:r>
            <a:r>
              <a:rPr lang="fr-FR" dirty="0"/>
              <a:t>: </a:t>
            </a:r>
            <a:r>
              <a:rPr lang="fr-FR" dirty="0" err="1"/>
              <a:t>Now</a:t>
            </a:r>
            <a:r>
              <a:rPr lang="fr-FR" dirty="0"/>
              <a:t> Excel </a:t>
            </a:r>
            <a:r>
              <a:rPr lang="fr-FR" dirty="0" err="1"/>
              <a:t>sheet</a:t>
            </a:r>
            <a:r>
              <a:rPr lang="fr-FR" dirty="0"/>
              <a:t> to store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 err="1"/>
              <a:t>Applicants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know </a:t>
            </a:r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 </a:t>
            </a:r>
            <a:r>
              <a:rPr lang="fr-FR" dirty="0" err="1"/>
              <a:t>automated</a:t>
            </a:r>
            <a:r>
              <a:rPr lang="fr-FR" dirty="0"/>
              <a:t> email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Manual effort: </a:t>
            </a:r>
            <a:r>
              <a:rPr lang="fr-FR" dirty="0" err="1"/>
              <a:t>reduced</a:t>
            </a:r>
            <a:r>
              <a:rPr lang="fr-FR" dirty="0"/>
              <a:t> via the digital </a:t>
            </a:r>
            <a:r>
              <a:rPr lang="fr-FR" dirty="0" err="1"/>
              <a:t>form</a:t>
            </a:r>
            <a:r>
              <a:rPr lang="fr-FR" dirty="0"/>
              <a:t> and </a:t>
            </a:r>
            <a:r>
              <a:rPr lang="fr-FR" dirty="0" err="1"/>
              <a:t>automated</a:t>
            </a:r>
            <a:r>
              <a:rPr lang="fr-FR" dirty="0"/>
              <a:t> emails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of DMN table: </a:t>
            </a:r>
            <a:r>
              <a:rPr lang="fr-FR" dirty="0" err="1">
                <a:sym typeface="Wingdings" pitchFamily="2" charset="2"/>
              </a:rPr>
              <a:t>Now</a:t>
            </a:r>
            <a:r>
              <a:rPr lang="fr-FR" dirty="0">
                <a:sym typeface="Wingdings" pitchFamily="2" charset="2"/>
              </a:rPr>
              <a:t>  </a:t>
            </a:r>
            <a:r>
              <a:rPr lang="fr-FR" dirty="0" err="1">
                <a:sym typeface="Wingdings" pitchFamily="2" charset="2"/>
              </a:rPr>
              <a:t>goes</a:t>
            </a:r>
            <a:r>
              <a:rPr lang="fr-FR" dirty="0">
                <a:sym typeface="Wingdings" pitchFamily="2" charset="2"/>
              </a:rPr>
              <a:t> to the right </a:t>
            </a:r>
            <a:r>
              <a:rPr lang="fr-FR" dirty="0" err="1">
                <a:sym typeface="Wingdings" pitchFamily="2" charset="2"/>
              </a:rPr>
              <a:t>approver</a:t>
            </a:r>
            <a:endParaRPr lang="fr-FR" dirty="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fr-FR" dirty="0" err="1"/>
              <a:t>Originally</a:t>
            </a:r>
            <a:r>
              <a:rPr lang="fr-FR" dirty="0"/>
              <a:t>, the process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inconsistent</a:t>
            </a:r>
            <a:r>
              <a:rPr lang="fr-FR" dirty="0"/>
              <a:t> — </a:t>
            </a:r>
            <a:r>
              <a:rPr lang="fr-FR" dirty="0" err="1"/>
              <a:t>every</a:t>
            </a:r>
            <a:r>
              <a:rPr lang="fr-FR" dirty="0"/>
              <a:t> team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. </a:t>
            </a:r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Camunda</a:t>
            </a:r>
            <a:r>
              <a:rPr lang="fr-FR" dirty="0"/>
              <a:t> </a:t>
            </a:r>
            <a:r>
              <a:rPr lang="fr-FR" dirty="0" err="1"/>
              <a:t>orchestrating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consistent </a:t>
            </a:r>
            <a:r>
              <a:rPr lang="fr-FR" dirty="0" err="1"/>
              <a:t>execution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all </a:t>
            </a:r>
            <a:r>
              <a:rPr lang="fr-FR" dirty="0" err="1"/>
              <a:t>departments</a:t>
            </a:r>
            <a:r>
              <a:rPr lang="fr-FR" dirty="0"/>
              <a:t>.</a:t>
            </a:r>
          </a:p>
          <a:p>
            <a:r>
              <a:rPr lang="fr-FR" dirty="0"/>
              <a:t>2. There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transparency</a:t>
            </a:r>
            <a:r>
              <a:rPr lang="fr-FR" dirty="0"/>
              <a:t>. </a:t>
            </a:r>
            <a:r>
              <a:rPr lang="fr-FR" dirty="0" err="1"/>
              <a:t>Today</a:t>
            </a:r>
            <a:r>
              <a:rPr lang="fr-FR" dirty="0"/>
              <a:t>, all </a:t>
            </a:r>
            <a:r>
              <a:rPr lang="fr-FR" dirty="0" err="1"/>
              <a:t>form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structured</a:t>
            </a:r>
            <a:r>
              <a:rPr lang="fr-FR" dirty="0"/>
              <a:t> Excel </a:t>
            </a:r>
            <a:r>
              <a:rPr lang="fr-FR" dirty="0" err="1"/>
              <a:t>sheets</a:t>
            </a:r>
            <a:r>
              <a:rPr lang="fr-FR" dirty="0"/>
              <a:t>, and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trackable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camunda</a:t>
            </a:r>
            <a:r>
              <a:rPr lang="fr-FR" dirty="0"/>
              <a:t>. </a:t>
            </a:r>
            <a:r>
              <a:rPr lang="fr-FR" dirty="0" err="1"/>
              <a:t>Also</a:t>
            </a:r>
            <a:r>
              <a:rPr lang="fr-FR" dirty="0"/>
              <a:t> the email notifications </a:t>
            </a:r>
            <a:r>
              <a:rPr lang="fr-FR" dirty="0" err="1"/>
              <a:t>helps</a:t>
            </a:r>
            <a:r>
              <a:rPr lang="fr-FR" dirty="0"/>
              <a:t> the </a:t>
            </a:r>
            <a:r>
              <a:rPr lang="fr-FR" dirty="0" err="1"/>
              <a:t>transparency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effort by </a:t>
            </a:r>
            <a:r>
              <a:rPr lang="fr-FR" dirty="0" err="1"/>
              <a:t>integrating</a:t>
            </a:r>
            <a:r>
              <a:rPr lang="fr-FR" dirty="0"/>
              <a:t> a digital Google Forms. No more </a:t>
            </a:r>
            <a:r>
              <a:rPr lang="fr-FR" dirty="0" err="1"/>
              <a:t>copying</a:t>
            </a:r>
            <a:r>
              <a:rPr lang="fr-FR" dirty="0"/>
              <a:t>, </a:t>
            </a:r>
            <a:r>
              <a:rPr lang="fr-FR" dirty="0" err="1"/>
              <a:t>pasting</a:t>
            </a:r>
            <a:r>
              <a:rPr lang="fr-FR" dirty="0"/>
              <a:t>, or </a:t>
            </a:r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repetitive</a:t>
            </a:r>
            <a:r>
              <a:rPr lang="fr-FR" dirty="0"/>
              <a:t> emails.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effort by </a:t>
            </a:r>
            <a:r>
              <a:rPr lang="fr-FR" dirty="0" err="1"/>
              <a:t>integrating</a:t>
            </a:r>
            <a:r>
              <a:rPr lang="fr-FR" dirty="0"/>
              <a:t> Google Forms and </a:t>
            </a:r>
            <a:r>
              <a:rPr lang="fr-FR" dirty="0" err="1"/>
              <a:t>decision</a:t>
            </a:r>
            <a:r>
              <a:rPr lang="fr-FR" dirty="0"/>
              <a:t> tables. No more </a:t>
            </a:r>
            <a:r>
              <a:rPr lang="fr-FR" dirty="0" err="1"/>
              <a:t>copying</a:t>
            </a:r>
            <a:r>
              <a:rPr lang="fr-FR" dirty="0"/>
              <a:t>, </a:t>
            </a:r>
            <a:r>
              <a:rPr lang="fr-FR" dirty="0" err="1"/>
              <a:t>pasting</a:t>
            </a:r>
            <a:r>
              <a:rPr lang="fr-FR" dirty="0"/>
              <a:t>, or </a:t>
            </a:r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repetitive</a:t>
            </a:r>
            <a:r>
              <a:rPr lang="fr-FR" dirty="0"/>
              <a:t> emails.”</a:t>
            </a:r>
          </a:p>
          <a:p>
            <a:r>
              <a:rPr lang="fr-FR" dirty="0"/>
              <a:t>4. </a:t>
            </a:r>
            <a:r>
              <a:rPr lang="fr-FR" dirty="0" err="1"/>
              <a:t>Applicants</a:t>
            </a:r>
            <a:r>
              <a:rPr lang="fr-FR" dirty="0"/>
              <a:t> no longer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what's</a:t>
            </a:r>
            <a:r>
              <a:rPr lang="fr-FR" dirty="0"/>
              <a:t> happening —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automated</a:t>
            </a:r>
            <a:r>
              <a:rPr lang="fr-FR" dirty="0"/>
              <a:t> emails at </a:t>
            </a:r>
            <a:r>
              <a:rPr lang="fr-FR" dirty="0" err="1"/>
              <a:t>every</a:t>
            </a:r>
            <a:r>
              <a:rPr lang="fr-FR" dirty="0"/>
              <a:t> stage, </a:t>
            </a:r>
            <a:r>
              <a:rPr lang="fr-FR" dirty="0" err="1"/>
              <a:t>whether</a:t>
            </a:r>
            <a:r>
              <a:rPr lang="fr-FR" dirty="0"/>
              <a:t> </a:t>
            </a:r>
            <a:r>
              <a:rPr lang="fr-FR" dirty="0" err="1"/>
              <a:t>it's</a:t>
            </a:r>
            <a:r>
              <a:rPr lang="fr-FR" dirty="0"/>
              <a:t> confirmation, feedback, or rejection.</a:t>
            </a:r>
          </a:p>
          <a:p>
            <a:r>
              <a:rPr lang="fr-FR" dirty="0"/>
              <a:t>5. Communication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applicant</a:t>
            </a:r>
            <a:r>
              <a:rPr lang="fr-FR" dirty="0"/>
              <a:t>, </a:t>
            </a:r>
            <a:r>
              <a:rPr lang="fr-FR" dirty="0" err="1"/>
              <a:t>approver</a:t>
            </a:r>
            <a:r>
              <a:rPr lang="fr-FR" dirty="0"/>
              <a:t>, and IT Service Desk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smooth</a:t>
            </a:r>
            <a:r>
              <a:rPr lang="fr-FR" dirty="0"/>
              <a:t> and fast </a:t>
            </a:r>
            <a:r>
              <a:rPr lang="fr-FR" dirty="0" err="1"/>
              <a:t>thanks</a:t>
            </a:r>
            <a:r>
              <a:rPr lang="fr-FR" dirty="0"/>
              <a:t> to automation.</a:t>
            </a:r>
          </a:p>
          <a:p>
            <a:r>
              <a:rPr lang="fr-FR" dirty="0"/>
              <a:t>6. And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although</a:t>
            </a:r>
            <a:r>
              <a:rPr lang="fr-FR" dirty="0"/>
              <a:t> full </a:t>
            </a:r>
            <a:r>
              <a:rPr lang="fr-FR" dirty="0" err="1"/>
              <a:t>error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a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progress</a:t>
            </a:r>
            <a:r>
              <a:rPr lang="fr-FR" dirty="0"/>
              <a:t>,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mistakes</a:t>
            </a:r>
            <a:r>
              <a:rPr lang="fr-FR" dirty="0"/>
              <a:t> by </a:t>
            </a:r>
            <a:r>
              <a:rPr lang="fr-FR" dirty="0" err="1"/>
              <a:t>implementing</a:t>
            </a:r>
            <a:r>
              <a:rPr lang="fr-FR" dirty="0"/>
              <a:t> a digital </a:t>
            </a:r>
            <a:r>
              <a:rPr lang="fr-FR" dirty="0" err="1"/>
              <a:t>form</a:t>
            </a:r>
            <a:r>
              <a:rPr lang="fr-FR" dirty="0"/>
              <a:t> and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 tables. </a:t>
            </a:r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to the correct </a:t>
            </a:r>
            <a:r>
              <a:rPr lang="fr-FR" dirty="0" err="1"/>
              <a:t>approver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ym typeface="Wingdings" pitchFamily="2" charset="2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A6BA69-7D27-33E7-CB87-FE3102B32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3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I’ll</a:t>
            </a:r>
            <a:r>
              <a:rPr lang="fr-FR"/>
              <a:t> </a:t>
            </a:r>
            <a:r>
              <a:rPr lang="fr-FR" err="1"/>
              <a:t>take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it’s</a:t>
            </a:r>
            <a:r>
              <a:rPr lang="fr-FR"/>
              <a:t> like for the user.”</a:t>
            </a:r>
          </a:p>
          <a:p>
            <a:endParaRPr lang="fr-FR">
              <a:highlight>
                <a:srgbClr val="FFFF00"/>
              </a:highlight>
            </a:endParaRPr>
          </a:p>
          <a:p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Steps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need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to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be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cross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checked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with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process !!! </a:t>
            </a:r>
          </a:p>
          <a:p>
            <a:endParaRPr lang="fr-FR"/>
          </a:p>
          <a:p>
            <a:r>
              <a:rPr lang="fr-FR"/>
              <a:t>“</a:t>
            </a:r>
            <a:r>
              <a:rPr lang="fr-FR" err="1"/>
              <a:t>Step</a:t>
            </a:r>
            <a:r>
              <a:rPr lang="fr-FR"/>
              <a:t> 1: The </a:t>
            </a:r>
            <a:r>
              <a:rPr lang="fr-FR" err="1"/>
              <a:t>external</a:t>
            </a:r>
            <a:r>
              <a:rPr lang="fr-FR"/>
              <a:t> </a:t>
            </a:r>
            <a:r>
              <a:rPr lang="fr-FR" err="1"/>
              <a:t>partner</a:t>
            </a:r>
            <a:r>
              <a:rPr lang="fr-FR"/>
              <a:t> </a:t>
            </a:r>
            <a:r>
              <a:rPr lang="fr-FR" err="1"/>
              <a:t>fills</a:t>
            </a:r>
            <a:r>
              <a:rPr lang="fr-FR"/>
              <a:t> in a Google </a:t>
            </a:r>
            <a:r>
              <a:rPr lang="fr-FR" err="1"/>
              <a:t>Form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2: An email </a:t>
            </a:r>
            <a:r>
              <a:rPr lang="fr-FR" err="1"/>
              <a:t>instantly</a:t>
            </a:r>
            <a:r>
              <a:rPr lang="fr-FR"/>
              <a:t> </a:t>
            </a:r>
            <a:r>
              <a:rPr lang="fr-FR" err="1"/>
              <a:t>confirms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</a:t>
            </a:r>
            <a:r>
              <a:rPr lang="fr-FR" err="1"/>
              <a:t>request</a:t>
            </a:r>
            <a:r>
              <a:rPr lang="fr-FR"/>
              <a:t> </a:t>
            </a:r>
            <a:r>
              <a:rPr lang="fr-FR" err="1"/>
              <a:t>was</a:t>
            </a:r>
            <a:r>
              <a:rPr lang="fr-FR"/>
              <a:t> </a:t>
            </a:r>
            <a:r>
              <a:rPr lang="fr-FR" err="1"/>
              <a:t>received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3: The </a:t>
            </a:r>
            <a:r>
              <a:rPr lang="fr-FR" err="1"/>
              <a:t>approver</a:t>
            </a:r>
            <a:r>
              <a:rPr lang="fr-FR"/>
              <a:t> </a:t>
            </a:r>
            <a:r>
              <a:rPr lang="fr-FR" err="1"/>
              <a:t>reviews</a:t>
            </a:r>
            <a:r>
              <a:rPr lang="fr-FR"/>
              <a:t> the </a:t>
            </a:r>
            <a:r>
              <a:rPr lang="fr-FR" err="1"/>
              <a:t>request</a:t>
            </a:r>
            <a:r>
              <a:rPr lang="fr-FR"/>
              <a:t>. If </a:t>
            </a:r>
            <a:r>
              <a:rPr lang="fr-FR" err="1"/>
              <a:t>anything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missing</a:t>
            </a:r>
            <a:r>
              <a:rPr lang="fr-FR"/>
              <a:t>, a feedback </a:t>
            </a:r>
            <a:r>
              <a:rPr lang="fr-FR" err="1"/>
              <a:t>request</a:t>
            </a:r>
            <a:r>
              <a:rPr lang="fr-FR"/>
              <a:t> email </a:t>
            </a:r>
            <a:r>
              <a:rPr lang="fr-FR" err="1"/>
              <a:t>is</a:t>
            </a:r>
            <a:r>
              <a:rPr lang="fr-FR"/>
              <a:t> sent.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4: The system </a:t>
            </a:r>
            <a:r>
              <a:rPr lang="fr-FR" err="1"/>
              <a:t>decides</a:t>
            </a:r>
            <a:r>
              <a:rPr lang="fr-FR"/>
              <a:t>, </a:t>
            </a:r>
            <a:r>
              <a:rPr lang="fr-FR" err="1"/>
              <a:t>using</a:t>
            </a:r>
            <a:r>
              <a:rPr lang="fr-FR"/>
              <a:t> a DMN table, </a:t>
            </a:r>
            <a:r>
              <a:rPr lang="fr-FR" err="1"/>
              <a:t>what</a:t>
            </a:r>
            <a:r>
              <a:rPr lang="fr-FR"/>
              <a:t> permissions are </a:t>
            </a:r>
            <a:r>
              <a:rPr lang="fr-FR" err="1"/>
              <a:t>needed</a:t>
            </a:r>
            <a:r>
              <a:rPr lang="fr-FR"/>
              <a:t> and </a:t>
            </a:r>
            <a:r>
              <a:rPr lang="fr-FR" err="1"/>
              <a:t>who</a:t>
            </a:r>
            <a:r>
              <a:rPr lang="fr-FR"/>
              <a:t> </a:t>
            </a:r>
            <a:r>
              <a:rPr lang="fr-FR" err="1"/>
              <a:t>should</a:t>
            </a:r>
            <a:r>
              <a:rPr lang="fr-FR"/>
              <a:t> </a:t>
            </a:r>
            <a:r>
              <a:rPr lang="fr-FR" err="1"/>
              <a:t>approve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5: Once </a:t>
            </a:r>
            <a:r>
              <a:rPr lang="fr-FR" err="1"/>
              <a:t>approved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trigger SAP IDM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Make</a:t>
            </a:r>
            <a:r>
              <a:rPr lang="fr-FR"/>
              <a:t> to </a:t>
            </a:r>
            <a:r>
              <a:rPr lang="fr-FR" err="1"/>
              <a:t>simulate</a:t>
            </a:r>
            <a:r>
              <a:rPr lang="fr-FR"/>
              <a:t> </a:t>
            </a:r>
            <a:r>
              <a:rPr lang="fr-FR" err="1"/>
              <a:t>account</a:t>
            </a:r>
            <a:r>
              <a:rPr lang="fr-FR"/>
              <a:t> </a:t>
            </a:r>
            <a:r>
              <a:rPr lang="fr-FR" err="1"/>
              <a:t>creation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6: The </a:t>
            </a:r>
            <a:r>
              <a:rPr lang="fr-FR" err="1"/>
              <a:t>applicant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informed</a:t>
            </a:r>
            <a:r>
              <a:rPr lang="fr-FR"/>
              <a:t> via email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credentials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arrive by post.”</a:t>
            </a:r>
          </a:p>
          <a:p>
            <a:r>
              <a:rPr lang="fr-FR"/>
              <a:t>“</a:t>
            </a:r>
            <a:r>
              <a:rPr lang="fr-FR" err="1"/>
              <a:t>It’s</a:t>
            </a:r>
            <a:r>
              <a:rPr lang="fr-FR"/>
              <a:t> simple, transparent, and fast.”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194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9753F-1A81-5445-3DE7-F6966908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1EF0DA-0BA6-7C6E-0469-0AA5ADAB3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A8BB84-5401-D1C6-C2D2-7B7D05EF4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I’ll</a:t>
            </a:r>
            <a:r>
              <a:rPr lang="fr-FR"/>
              <a:t> </a:t>
            </a:r>
            <a:r>
              <a:rPr lang="fr-FR" err="1"/>
              <a:t>take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it’s</a:t>
            </a:r>
            <a:r>
              <a:rPr lang="fr-FR"/>
              <a:t> like for the user.”</a:t>
            </a:r>
          </a:p>
          <a:p>
            <a:endParaRPr lang="fr-FR">
              <a:highlight>
                <a:srgbClr val="FFFF00"/>
              </a:highlight>
            </a:endParaRPr>
          </a:p>
          <a:p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Steps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need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to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be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cross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checked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fr-FR" err="1">
                <a:solidFill>
                  <a:srgbClr val="FF0000"/>
                </a:solidFill>
                <a:highlight>
                  <a:srgbClr val="FFFF00"/>
                </a:highlight>
              </a:rPr>
              <a:t>with</a:t>
            </a:r>
            <a:r>
              <a:rPr lang="fr-FR">
                <a:solidFill>
                  <a:srgbClr val="FF0000"/>
                </a:solidFill>
                <a:highlight>
                  <a:srgbClr val="FFFF00"/>
                </a:highlight>
              </a:rPr>
              <a:t> process !!! </a:t>
            </a:r>
          </a:p>
          <a:p>
            <a:endParaRPr lang="fr-FR"/>
          </a:p>
          <a:p>
            <a:r>
              <a:rPr lang="fr-FR"/>
              <a:t>“</a:t>
            </a:r>
            <a:r>
              <a:rPr lang="fr-FR" err="1"/>
              <a:t>Step</a:t>
            </a:r>
            <a:r>
              <a:rPr lang="fr-FR"/>
              <a:t> 1: The </a:t>
            </a:r>
            <a:r>
              <a:rPr lang="fr-FR" err="1"/>
              <a:t>external</a:t>
            </a:r>
            <a:r>
              <a:rPr lang="fr-FR"/>
              <a:t> </a:t>
            </a:r>
            <a:r>
              <a:rPr lang="fr-FR" err="1"/>
              <a:t>partner</a:t>
            </a:r>
            <a:r>
              <a:rPr lang="fr-FR"/>
              <a:t> </a:t>
            </a:r>
            <a:r>
              <a:rPr lang="fr-FR" err="1"/>
              <a:t>fills</a:t>
            </a:r>
            <a:r>
              <a:rPr lang="fr-FR"/>
              <a:t> in a Google </a:t>
            </a:r>
            <a:r>
              <a:rPr lang="fr-FR" err="1"/>
              <a:t>Form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2: An email </a:t>
            </a:r>
            <a:r>
              <a:rPr lang="fr-FR" err="1"/>
              <a:t>instantly</a:t>
            </a:r>
            <a:r>
              <a:rPr lang="fr-FR"/>
              <a:t> </a:t>
            </a:r>
            <a:r>
              <a:rPr lang="fr-FR" err="1"/>
              <a:t>confirms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</a:t>
            </a:r>
            <a:r>
              <a:rPr lang="fr-FR" err="1"/>
              <a:t>request</a:t>
            </a:r>
            <a:r>
              <a:rPr lang="fr-FR"/>
              <a:t> </a:t>
            </a:r>
            <a:r>
              <a:rPr lang="fr-FR" err="1"/>
              <a:t>was</a:t>
            </a:r>
            <a:r>
              <a:rPr lang="fr-FR"/>
              <a:t> </a:t>
            </a:r>
            <a:r>
              <a:rPr lang="fr-FR" err="1"/>
              <a:t>received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3: The </a:t>
            </a:r>
            <a:r>
              <a:rPr lang="fr-FR" err="1"/>
              <a:t>approver</a:t>
            </a:r>
            <a:r>
              <a:rPr lang="fr-FR"/>
              <a:t> </a:t>
            </a:r>
            <a:r>
              <a:rPr lang="fr-FR" err="1"/>
              <a:t>reviews</a:t>
            </a:r>
            <a:r>
              <a:rPr lang="fr-FR"/>
              <a:t> the </a:t>
            </a:r>
            <a:r>
              <a:rPr lang="fr-FR" err="1"/>
              <a:t>request</a:t>
            </a:r>
            <a:r>
              <a:rPr lang="fr-FR"/>
              <a:t>. If </a:t>
            </a:r>
            <a:r>
              <a:rPr lang="fr-FR" err="1"/>
              <a:t>anything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missing</a:t>
            </a:r>
            <a:r>
              <a:rPr lang="fr-FR"/>
              <a:t>, a feedback </a:t>
            </a:r>
            <a:r>
              <a:rPr lang="fr-FR" err="1"/>
              <a:t>request</a:t>
            </a:r>
            <a:r>
              <a:rPr lang="fr-FR"/>
              <a:t> email </a:t>
            </a:r>
            <a:r>
              <a:rPr lang="fr-FR" err="1"/>
              <a:t>is</a:t>
            </a:r>
            <a:r>
              <a:rPr lang="fr-FR"/>
              <a:t> sent.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4: The system </a:t>
            </a:r>
            <a:r>
              <a:rPr lang="fr-FR" err="1"/>
              <a:t>decides</a:t>
            </a:r>
            <a:r>
              <a:rPr lang="fr-FR"/>
              <a:t>, </a:t>
            </a:r>
            <a:r>
              <a:rPr lang="fr-FR" err="1"/>
              <a:t>using</a:t>
            </a:r>
            <a:r>
              <a:rPr lang="fr-FR"/>
              <a:t> a DMN table, </a:t>
            </a:r>
            <a:r>
              <a:rPr lang="fr-FR" err="1"/>
              <a:t>what</a:t>
            </a:r>
            <a:r>
              <a:rPr lang="fr-FR"/>
              <a:t> permissions are </a:t>
            </a:r>
            <a:r>
              <a:rPr lang="fr-FR" err="1"/>
              <a:t>needed</a:t>
            </a:r>
            <a:r>
              <a:rPr lang="fr-FR"/>
              <a:t> and </a:t>
            </a:r>
            <a:r>
              <a:rPr lang="fr-FR" err="1"/>
              <a:t>who</a:t>
            </a:r>
            <a:r>
              <a:rPr lang="fr-FR"/>
              <a:t> </a:t>
            </a:r>
            <a:r>
              <a:rPr lang="fr-FR" err="1"/>
              <a:t>should</a:t>
            </a:r>
            <a:r>
              <a:rPr lang="fr-FR"/>
              <a:t> </a:t>
            </a:r>
            <a:r>
              <a:rPr lang="fr-FR" err="1"/>
              <a:t>approve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5: Once </a:t>
            </a:r>
            <a:r>
              <a:rPr lang="fr-FR" err="1"/>
              <a:t>approved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trigger SAP IDM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Make</a:t>
            </a:r>
            <a:r>
              <a:rPr lang="fr-FR"/>
              <a:t> to </a:t>
            </a:r>
            <a:r>
              <a:rPr lang="fr-FR" err="1"/>
              <a:t>simulate</a:t>
            </a:r>
            <a:r>
              <a:rPr lang="fr-FR"/>
              <a:t> </a:t>
            </a:r>
            <a:r>
              <a:rPr lang="fr-FR" err="1"/>
              <a:t>account</a:t>
            </a:r>
            <a:r>
              <a:rPr lang="fr-FR"/>
              <a:t> </a:t>
            </a:r>
            <a:r>
              <a:rPr lang="fr-FR" err="1"/>
              <a:t>creation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Step</a:t>
            </a:r>
            <a:r>
              <a:rPr lang="fr-FR"/>
              <a:t> 6: The </a:t>
            </a:r>
            <a:r>
              <a:rPr lang="fr-FR" err="1"/>
              <a:t>applicant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informed</a:t>
            </a:r>
            <a:r>
              <a:rPr lang="fr-FR"/>
              <a:t> via email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credentials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arrive by post.”</a:t>
            </a:r>
          </a:p>
          <a:p>
            <a:r>
              <a:rPr lang="fr-FR"/>
              <a:t>“</a:t>
            </a:r>
            <a:r>
              <a:rPr lang="fr-FR" err="1"/>
              <a:t>It’s</a:t>
            </a:r>
            <a:r>
              <a:rPr lang="fr-FR"/>
              <a:t> simple, transparent, and fast.”</a:t>
            </a: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B3B7DC-7BAD-944D-F0ED-35A5CF768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334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 Ersetzen Sie diesen Platzhalter durch ein Bild </a:t>
            </a:r>
            <a:br>
              <a:rPr lang="de-CH"/>
            </a:br>
            <a:r>
              <a:rPr lang="de-CH"/>
              <a:t>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</a:t>
            </a:r>
            <a:br>
              <a:rPr lang="de-CH"/>
            </a:br>
            <a:r>
              <a:rPr lang="de-CH"/>
              <a:t>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/>
              <a:t>Titel </a:t>
            </a:r>
            <a:br>
              <a:rPr lang="de-CH"/>
            </a:br>
            <a:r>
              <a:rPr lang="de-CH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Untertitel </a:t>
            </a:r>
            <a:br>
              <a:rPr lang="de-CH" noProof="0"/>
            </a:br>
            <a:r>
              <a:rPr lang="de-CH" noProof="0"/>
              <a:t>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/>
              <a:t>Inhalt hinzufügen</a:t>
            </a:r>
          </a:p>
          <a:p>
            <a:pPr lvl="1"/>
            <a:r>
              <a:rPr lang="de-DE"/>
              <a:t>Zweite </a:t>
            </a:r>
            <a:r>
              <a:rPr lang="de-CH" noProof="0"/>
              <a:t>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Ersetzen Sie diesen Platzhalter durch ein Bild </a:t>
            </a:r>
            <a:br>
              <a:rPr lang="de-CH"/>
            </a:br>
            <a:r>
              <a:rPr lang="de-CH"/>
              <a:t>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</a:t>
            </a:r>
            <a:br>
              <a:rPr lang="de-CH"/>
            </a:br>
            <a:r>
              <a:rPr lang="de-CH"/>
              <a:t>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Ersetzen Sie diesen Platzhalter durch ein Bild </a:t>
            </a:r>
            <a:br>
              <a:rPr lang="de-CH"/>
            </a:br>
            <a:r>
              <a:rPr lang="de-CH"/>
              <a:t>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</a:t>
            </a:r>
            <a:br>
              <a:rPr lang="de-CH"/>
            </a:br>
            <a:r>
              <a:rPr lang="de-CH"/>
              <a:t>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/>
              <a:t> Ersetzen Sie diesen Platzhalter durch ein Bild (Grösse und Position beibehalten).</a:t>
            </a:r>
            <a:br>
              <a:rPr lang="de-CH"/>
            </a:br>
            <a:br>
              <a:rPr lang="de-CH"/>
            </a:br>
            <a:r>
              <a:rPr lang="de-CH"/>
              <a:t>Eine Auswahl an FHNW-Bildern finden Sie im «Content </a:t>
            </a:r>
            <a:r>
              <a:rPr lang="de-CH" err="1"/>
              <a:t>Chooser</a:t>
            </a:r>
            <a:r>
              <a:rPr lang="de-CH"/>
              <a:t>» rechts in PowerPoint </a:t>
            </a:r>
            <a:br>
              <a:rPr lang="de-CH"/>
            </a:br>
            <a:r>
              <a:rPr lang="de-CH"/>
              <a:t>oder unter dem Menüpunkt «Einfügen &gt; Inhalte».</a:t>
            </a:r>
            <a:br>
              <a:rPr lang="de-CH"/>
            </a:br>
            <a:br>
              <a:rPr lang="de-CH"/>
            </a:br>
            <a:r>
              <a:rPr lang="de-CH"/>
              <a:t>Eigene Bilder können Sie durch einen Klick</a:t>
            </a:r>
            <a:br>
              <a:rPr lang="de-CH"/>
            </a:br>
            <a:r>
              <a:rPr lang="de-CH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Inhalt hinzufügen</a:t>
            </a:r>
          </a:p>
          <a:p>
            <a:pPr lvl="2"/>
            <a:r>
              <a:rPr lang="de-CH" noProof="0"/>
              <a:t>Ebene 2</a:t>
            </a:r>
          </a:p>
          <a:p>
            <a:pPr lvl="3"/>
            <a:r>
              <a:rPr lang="de-CH" noProof="0"/>
              <a:t>Ebene 3</a:t>
            </a:r>
          </a:p>
          <a:p>
            <a:pPr lvl="4"/>
            <a:r>
              <a:rPr lang="de-CH" noProof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/>
              <a:t>www.fhnw.ch/business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68240" y="212400"/>
            <a:ext cx="1571760" cy="424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8C90E2-8BA1-D0E2-0F19-0E18AD29FB5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0220" y="212400"/>
            <a:ext cx="1263780" cy="4248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3BA0BC-62D0-A1D2-92DC-8A6B5254725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1885" y="212400"/>
            <a:ext cx="4490743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BP/25DIGIBP3?tab=readme-ov-fi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66268-suite-surveys-google-form-logo-download-hq-png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hyperlink" Target="https://openclipart.org/detail/170575/email-7-by-gezegen" TargetMode="External"/><Relationship Id="rId4" Type="http://schemas.openxmlformats.org/officeDocument/2006/relationships/hyperlink" Target="https://ru.wikipedia.org/wiki/Microsoft_Excel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3ADAF5-4807-68FF-4D40-65438BF6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55E460-25C6-3A25-5B4F-AAC2A569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DBB4E-FF89-DE17-7B80-A8E1AEC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>
                <a:cs typeface="Arial"/>
              </a:rPr>
              <a:t>Ferro J., Herzog J., Romero  M, Locher J.</a:t>
            </a:r>
          </a:p>
          <a:p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0" err="1"/>
              <a:t>Onboarding</a:t>
            </a:r>
            <a:r>
              <a:rPr lang="fr-FR" b="0"/>
              <a:t> Process for </a:t>
            </a:r>
            <a:r>
              <a:rPr lang="fr-FR" b="0" err="1"/>
              <a:t>External</a:t>
            </a:r>
            <a:r>
              <a:rPr lang="fr-FR" b="0"/>
              <a:t> IT Maintenance Staff</a:t>
            </a:r>
            <a:endParaRPr lang="de-CH"/>
          </a:p>
        </p:txBody>
      </p:sp>
      <p:pic>
        <p:nvPicPr>
          <p:cNvPr id="9" name="Bildplatzhalter 9" descr="Ein Bild, das draußen, Himmel, Baum, Gewerbegebäude enthält.&#10;&#10;Automatisch generierte Beschreibung">
            <a:extLst>
              <a:ext uri="{FF2B5EF4-FFF2-40B4-BE49-F238E27FC236}">
                <a16:creationId xmlns:a16="http://schemas.microsoft.com/office/drawing/2014/main" id="{0CD39B2D-BF01-56A9-593F-28AF35E5E49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r="27841"/>
          <a:stretch/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4C6C1E-D9E1-8D88-44F8-8082E91D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81D32F-5F40-C963-0EEC-35C39243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178ABF-DBCF-CB06-6B33-D234FFD0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FA8E4E4-3483-0F19-6AA7-F565550E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75" y="908720"/>
            <a:ext cx="11013193" cy="525554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sz="4800" b="1" dirty="0"/>
          </a:p>
          <a:p>
            <a:pPr marL="0" indent="0" algn="ctr">
              <a:buNone/>
            </a:pPr>
            <a:r>
              <a:rPr lang="fr-FR" sz="4800" b="1" dirty="0" err="1"/>
              <a:t>Thank</a:t>
            </a:r>
            <a:r>
              <a:rPr lang="fr-FR" sz="4800" b="1" dirty="0"/>
              <a:t> </a:t>
            </a:r>
            <a:r>
              <a:rPr lang="fr-FR" sz="4800" b="1" dirty="0" err="1"/>
              <a:t>you</a:t>
            </a:r>
            <a:r>
              <a:rPr lang="fr-FR" sz="4800" b="1" dirty="0"/>
              <a:t> for </a:t>
            </a:r>
            <a:r>
              <a:rPr lang="fr-FR" sz="4800" b="1" dirty="0" err="1"/>
              <a:t>your</a:t>
            </a:r>
            <a:r>
              <a:rPr lang="fr-FR" sz="4800" b="1" dirty="0"/>
              <a:t> Attention !</a:t>
            </a:r>
          </a:p>
          <a:p>
            <a:pPr marL="0" indent="0" algn="ctr">
              <a:buNone/>
            </a:pP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349171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32CD4-AC54-E8ED-0399-D3673553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75" y="908720"/>
            <a:ext cx="11013193" cy="525554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sz="4800" b="1" dirty="0"/>
          </a:p>
          <a:p>
            <a:pPr marL="0" indent="0" algn="ctr">
              <a:buNone/>
            </a:pPr>
            <a:r>
              <a:rPr lang="fr-FR" sz="4800" b="1" dirty="0"/>
              <a:t>Back-Up Slides</a:t>
            </a:r>
          </a:p>
          <a:p>
            <a:pPr marL="0" indent="0" algn="ctr">
              <a:buNone/>
            </a:pPr>
            <a:endParaRPr lang="fr-FR" sz="4800" b="1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8C5A9-4EC4-AA1F-1BB4-80BDC041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DB5E03-663A-7322-6F16-6DD14028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80BAAD-E4F1-0B58-EE6B-A7554344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993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324C5-308C-AE3F-7A8E-A921B8A0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3D7439-067E-BF73-AF35-94EBAF6AE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https://github.com/DigiBP/25DIGIBP3?tab=readme-ov-file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D51210-6E6E-4C93-0FDF-D5FBE532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65DBE6-6F77-F5AD-076B-0D350318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971527-5079-13A5-A3DA-27389A23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975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BA366-B692-52E3-16A8-929882DF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51D45CB5-6E47-19F2-CCB6-A5DA3407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30443"/>
          <a:stretch/>
        </p:blipFill>
        <p:spPr>
          <a:xfrm>
            <a:off x="419100" y="1850237"/>
            <a:ext cx="11364824" cy="45827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77918D-FAB0-EB90-8814-93CC38EE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built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9E2DA-FFC9-18D4-A84D-10E07823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4D64C9-0C06-8019-CFE1-2775A20F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4B7C96-32C2-80F5-878A-61777762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BFEA2E-9186-A56D-BBAD-1FE81D2BD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r="59651"/>
          <a:stretch/>
        </p:blipFill>
        <p:spPr>
          <a:xfrm>
            <a:off x="408076" y="1850238"/>
            <a:ext cx="6609846" cy="4582739"/>
          </a:xfrm>
        </p:spPr>
      </p:pic>
    </p:spTree>
    <p:extLst>
      <p:ext uri="{BB962C8B-B14F-4D97-AF65-F5344CB8AC3E}">
        <p14:creationId xmlns:p14="http://schemas.microsoft.com/office/powerpoint/2010/main" val="55746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E5D99-5E10-CC92-0E59-C1B411D0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60632-FC56-CC6A-C0FE-14EE6144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built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ECE631-FFC1-4267-2F40-32E71075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E67ED1-2053-1D35-3DD1-A3FDF7CF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AED8E-C579-6DA9-36C8-9B882029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D584E676-A47F-71F2-90D5-0E376FF48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3" r="-3"/>
          <a:stretch/>
        </p:blipFill>
        <p:spPr>
          <a:xfrm>
            <a:off x="194435" y="1850238"/>
            <a:ext cx="11803129" cy="4582739"/>
          </a:xfrm>
        </p:spPr>
      </p:pic>
    </p:spTree>
    <p:extLst>
      <p:ext uri="{BB962C8B-B14F-4D97-AF65-F5344CB8AC3E}">
        <p14:creationId xmlns:p14="http://schemas.microsoft.com/office/powerpoint/2010/main" val="74408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Table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content</a:t>
            </a:r>
            <a:r>
              <a:rPr lang="de-CH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CBAB51-05BC-A82E-6967-52123408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Use </a:t>
            </a:r>
            <a:r>
              <a:rPr lang="de-CH" dirty="0" err="1"/>
              <a:t>case</a:t>
            </a:r>
            <a:r>
              <a:rPr lang="de-CH" dirty="0"/>
              <a:t> &amp;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</a:t>
            </a:r>
            <a:endParaRPr lang="de-CH" dirty="0">
              <a:highlight>
                <a:srgbClr val="FFFF00"/>
              </a:highlight>
            </a:endParaRPr>
          </a:p>
          <a:p>
            <a:pPr marL="457200" indent="-457200">
              <a:buAutoNum type="arabicPeriod"/>
            </a:pPr>
            <a:r>
              <a:rPr lang="de-CH" dirty="0"/>
              <a:t>Solution </a:t>
            </a:r>
            <a:r>
              <a:rPr lang="de-CH" dirty="0" err="1"/>
              <a:t>overview</a:t>
            </a:r>
            <a:r>
              <a:rPr lang="de-CH" dirty="0"/>
              <a:t> -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built</a:t>
            </a:r>
            <a:endParaRPr lang="de-CH" dirty="0">
              <a:highlight>
                <a:srgbClr val="00FF00"/>
              </a:highlight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Demonstration 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 err="1"/>
              <a:t>Conclusion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E7027-E95A-2A81-094C-B425000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&amp; </a:t>
            </a:r>
            <a:r>
              <a:rPr lang="fr-FR" dirty="0" err="1"/>
              <a:t>Problems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45D816-847E-AD9E-9B21-9D7C6F62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6D0D82-00EC-F2AE-5DC8-05E54BB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B75382-2791-A85B-0D33-ECEA5CF9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F1428CB-BF06-E1C0-1502-16DF5C87BD8A}"/>
              </a:ext>
            </a:extLst>
          </p:cNvPr>
          <p:cNvGrpSpPr/>
          <p:nvPr/>
        </p:nvGrpSpPr>
        <p:grpSpPr>
          <a:xfrm>
            <a:off x="419100" y="1774278"/>
            <a:ext cx="1994606" cy="3257571"/>
            <a:chOff x="419100" y="1774278"/>
            <a:chExt cx="1994606" cy="3257571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B114412-9812-C230-E8C9-2B6D1050DED6}"/>
                </a:ext>
              </a:extLst>
            </p:cNvPr>
            <p:cNvSpPr/>
            <p:nvPr/>
          </p:nvSpPr>
          <p:spPr>
            <a:xfrm>
              <a:off x="419100" y="1774278"/>
              <a:ext cx="1931872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que 8" descr="Diagramme d’interconnexion contour">
              <a:extLst>
                <a:ext uri="{FF2B5EF4-FFF2-40B4-BE49-F238E27FC236}">
                  <a16:creationId xmlns:a16="http://schemas.microsoft.com/office/drawing/2014/main" id="{264AAFAC-1664-31D5-EC11-5037D673B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4198" y="2206735"/>
              <a:ext cx="1582058" cy="158205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0D5DBE9-0492-4D20-9CD8-7A9F0BB15994}"/>
                </a:ext>
              </a:extLst>
            </p:cNvPr>
            <p:cNvSpPr txBox="1"/>
            <p:nvPr/>
          </p:nvSpPr>
          <p:spPr>
            <a:xfrm>
              <a:off x="481835" y="3954987"/>
              <a:ext cx="193187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Inconsistent Process </a:t>
              </a:r>
              <a:endParaRPr lang="pl-PL" dirty="0"/>
            </a:p>
            <a:p>
              <a:pPr algn="ctr"/>
              <a:r>
                <a:rPr lang="en-US" dirty="0"/>
                <a:t>Execution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67B3F9F-780A-1E14-4CD7-413B915227F7}"/>
              </a:ext>
            </a:extLst>
          </p:cNvPr>
          <p:cNvGrpSpPr/>
          <p:nvPr/>
        </p:nvGrpSpPr>
        <p:grpSpPr>
          <a:xfrm>
            <a:off x="2488655" y="1774278"/>
            <a:ext cx="2306038" cy="3210333"/>
            <a:chOff x="2488655" y="1774278"/>
            <a:chExt cx="2306038" cy="321033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45EF816C-5F90-B052-E10D-E36E9C9E663B}"/>
                </a:ext>
              </a:extLst>
            </p:cNvPr>
            <p:cNvSpPr/>
            <p:nvPr/>
          </p:nvSpPr>
          <p:spPr>
            <a:xfrm>
              <a:off x="2574304" y="1774278"/>
              <a:ext cx="2132335" cy="32103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E51CBC-2D6D-7E57-12F2-8BA43E95335C}"/>
                </a:ext>
              </a:extLst>
            </p:cNvPr>
            <p:cNvSpPr txBox="1"/>
            <p:nvPr/>
          </p:nvSpPr>
          <p:spPr>
            <a:xfrm>
              <a:off x="2777533" y="2671218"/>
              <a:ext cx="172960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/>
                <a:t>Transparency &amp;</a:t>
              </a:r>
            </a:p>
            <a:p>
              <a:pPr algn="ctr"/>
              <a:r>
                <a:rPr lang="en-US" sz="1600"/>
                <a:t>Standardization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CD4C48C-D510-4C8A-3473-9F2A5AE87798}"/>
                </a:ext>
              </a:extLst>
            </p:cNvPr>
            <p:cNvSpPr txBox="1"/>
            <p:nvPr/>
          </p:nvSpPr>
          <p:spPr>
            <a:xfrm>
              <a:off x="2547911" y="3954987"/>
              <a:ext cx="224678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Lack of </a:t>
              </a:r>
              <a:endParaRPr lang="pl-PL"/>
            </a:p>
            <a:p>
              <a:pPr algn="ctr"/>
              <a:r>
                <a:rPr lang="en-US"/>
                <a:t>Transparency &amp; Standardization</a:t>
              </a:r>
            </a:p>
          </p:txBody>
        </p:sp>
        <p:pic>
          <p:nvPicPr>
            <p:cNvPr id="15" name="Graphique 14" descr="Panneau d’interdiction contour">
              <a:extLst>
                <a:ext uri="{FF2B5EF4-FFF2-40B4-BE49-F238E27FC236}">
                  <a16:creationId xmlns:a16="http://schemas.microsoft.com/office/drawing/2014/main" id="{C00C7B63-3F9F-AD23-68AA-4F917ECA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88655" y="1774278"/>
              <a:ext cx="2280418" cy="2022606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4EEB39-E490-81E9-58E0-1A4B7D66B197}"/>
              </a:ext>
            </a:extLst>
          </p:cNvPr>
          <p:cNvGrpSpPr/>
          <p:nvPr/>
        </p:nvGrpSpPr>
        <p:grpSpPr>
          <a:xfrm>
            <a:off x="4889662" y="1760672"/>
            <a:ext cx="2232994" cy="3257571"/>
            <a:chOff x="4889662" y="1760672"/>
            <a:chExt cx="2232994" cy="3257571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99C4808-FE91-6221-8A8E-13DF242E8A51}"/>
                </a:ext>
              </a:extLst>
            </p:cNvPr>
            <p:cNvSpPr/>
            <p:nvPr/>
          </p:nvSpPr>
          <p:spPr>
            <a:xfrm>
              <a:off x="4889662" y="1760672"/>
              <a:ext cx="2232994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AE280F9-3D2F-AB3B-03A6-86535FF3D65A}"/>
                </a:ext>
              </a:extLst>
            </p:cNvPr>
            <p:cNvSpPr txBox="1"/>
            <p:nvPr/>
          </p:nvSpPr>
          <p:spPr>
            <a:xfrm>
              <a:off x="5321198" y="3954987"/>
              <a:ext cx="13680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/>
                <a:t>Manual Effort</a:t>
              </a:r>
            </a:p>
          </p:txBody>
        </p:sp>
        <p:pic>
          <p:nvPicPr>
            <p:cNvPr id="19" name="Image 18" descr="Une image contenant croquis, noir, dessin, conception&#10;&#10;Description générée automatiquement">
              <a:extLst>
                <a:ext uri="{FF2B5EF4-FFF2-40B4-BE49-F238E27FC236}">
                  <a16:creationId xmlns:a16="http://schemas.microsoft.com/office/drawing/2014/main" id="{4FFF2414-F0F6-2DBF-4D50-2EB3C4B3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535" y="2209383"/>
              <a:ext cx="1828800" cy="15875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0FA5F35-0E5B-2D4E-2174-ED727999E8BB}"/>
              </a:ext>
            </a:extLst>
          </p:cNvPr>
          <p:cNvGrpSpPr/>
          <p:nvPr/>
        </p:nvGrpSpPr>
        <p:grpSpPr>
          <a:xfrm>
            <a:off x="9719778" y="1774277"/>
            <a:ext cx="2232994" cy="3257571"/>
            <a:chOff x="9719778" y="1779363"/>
            <a:chExt cx="2232994" cy="3257571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02D9919-2034-2A76-8BCB-BED42201014A}"/>
                </a:ext>
              </a:extLst>
            </p:cNvPr>
            <p:cNvSpPr/>
            <p:nvPr/>
          </p:nvSpPr>
          <p:spPr>
            <a:xfrm>
              <a:off x="9719778" y="1779363"/>
              <a:ext cx="2232994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39ADAF5-D5AE-42B9-46DD-671A0F53CC7B}"/>
                </a:ext>
              </a:extLst>
            </p:cNvPr>
            <p:cNvSpPr txBox="1"/>
            <p:nvPr/>
          </p:nvSpPr>
          <p:spPr>
            <a:xfrm>
              <a:off x="10092481" y="3928922"/>
              <a:ext cx="14875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/>
                <a:t>Error Handling</a:t>
              </a:r>
            </a:p>
          </p:txBody>
        </p:sp>
        <p:pic>
          <p:nvPicPr>
            <p:cNvPr id="23" name="Graphique 22" descr="Fermer avec un remplissage uni">
              <a:extLst>
                <a:ext uri="{FF2B5EF4-FFF2-40B4-BE49-F238E27FC236}">
                  <a16:creationId xmlns:a16="http://schemas.microsoft.com/office/drawing/2014/main" id="{7105252F-ECFA-0434-8F82-21691F4C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33410" y="2462915"/>
              <a:ext cx="1227186" cy="1227186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A4D0DE3-6BCF-4E2D-C645-0F7F05B2A564}"/>
              </a:ext>
            </a:extLst>
          </p:cNvPr>
          <p:cNvGrpSpPr/>
          <p:nvPr/>
        </p:nvGrpSpPr>
        <p:grpSpPr>
          <a:xfrm>
            <a:off x="7309007" y="1778235"/>
            <a:ext cx="2276566" cy="3257571"/>
            <a:chOff x="7309007" y="1778235"/>
            <a:chExt cx="2276566" cy="3257571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DB68384-642A-27F1-C2E3-E2F7230C24BD}"/>
                </a:ext>
              </a:extLst>
            </p:cNvPr>
            <p:cNvSpPr/>
            <p:nvPr/>
          </p:nvSpPr>
          <p:spPr>
            <a:xfrm>
              <a:off x="7309007" y="1778235"/>
              <a:ext cx="2232994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1AB51E8-55B7-F536-F5B1-0F375B679BE6}"/>
                </a:ext>
              </a:extLst>
            </p:cNvPr>
            <p:cNvSpPr txBox="1"/>
            <p:nvPr/>
          </p:nvSpPr>
          <p:spPr>
            <a:xfrm>
              <a:off x="7634135" y="3893946"/>
              <a:ext cx="195143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Back and Forth Communication</a:t>
              </a:r>
            </a:p>
          </p:txBody>
        </p:sp>
        <p:pic>
          <p:nvPicPr>
            <p:cNvPr id="27" name="Graphique 26" descr="Transférer avec un remplissage uni">
              <a:extLst>
                <a:ext uri="{FF2B5EF4-FFF2-40B4-BE49-F238E27FC236}">
                  <a16:creationId xmlns:a16="http://schemas.microsoft.com/office/drawing/2014/main" id="{5ACD3493-587E-C0C1-2D96-4DD2369D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55806" y="2478915"/>
              <a:ext cx="1214387" cy="1214387"/>
            </a:xfrm>
            <a:prstGeom prst="rect">
              <a:avLst/>
            </a:prstGeom>
          </p:spPr>
        </p:pic>
      </p:grpSp>
      <p:sp>
        <p:nvSpPr>
          <p:cNvPr id="28" name="Flèche droite rayée 27">
            <a:extLst>
              <a:ext uri="{FF2B5EF4-FFF2-40B4-BE49-F238E27FC236}">
                <a16:creationId xmlns:a16="http://schemas.microsoft.com/office/drawing/2014/main" id="{D78D7DCF-1F36-122B-6F1A-48CB88931B55}"/>
              </a:ext>
            </a:extLst>
          </p:cNvPr>
          <p:cNvSpPr/>
          <p:nvPr/>
        </p:nvSpPr>
        <p:spPr>
          <a:xfrm>
            <a:off x="408076" y="4709629"/>
            <a:ext cx="11544696" cy="1799308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Goal</a:t>
            </a:r>
            <a:r>
              <a:rPr lang="en-US"/>
              <a:t>: Digitize and streamline it using Camunda, Human-centric interfaces, service integration, decision automation and digital data</a:t>
            </a:r>
            <a:endParaRPr lang="pl-PL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DD290-7CAC-8BA9-0706-DD89E2B4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6FBA1-6D72-BBFC-33AB-EBBB60AD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AS-IS process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272808F4-0A1A-C1C4-3B34-6499F0E2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73" y="936139"/>
            <a:ext cx="6243078" cy="255792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9FE41D-022E-8BBE-DE3D-FBC7C569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5AC1F8-2750-7811-902F-0A390E4D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2ED02C-F167-2F57-9DFE-05220F36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26C20-1CCA-AE16-80C0-A6407DBF3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77" y="3807249"/>
            <a:ext cx="8893148" cy="2499969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4F35404-D780-06AA-17C2-AB9972C1CD1E}"/>
              </a:ext>
            </a:extLst>
          </p:cNvPr>
          <p:cNvSpPr txBox="1">
            <a:spLocks/>
          </p:cNvSpPr>
          <p:nvPr/>
        </p:nvSpPr>
        <p:spPr>
          <a:xfrm>
            <a:off x="408076" y="3158215"/>
            <a:ext cx="1101240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TO-BE process</a:t>
            </a:r>
          </a:p>
        </p:txBody>
      </p:sp>
    </p:spTree>
    <p:extLst>
      <p:ext uri="{BB962C8B-B14F-4D97-AF65-F5344CB8AC3E}">
        <p14:creationId xmlns:p14="http://schemas.microsoft.com/office/powerpoint/2010/main" val="87709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7700" y="4270300"/>
            <a:ext cx="1377356" cy="1377356"/>
          </a:xfrm>
          <a:custGeom>
            <a:avLst/>
            <a:gdLst/>
            <a:ahLst/>
            <a:cxnLst/>
            <a:rect l="l" t="t" r="r" b="b"/>
            <a:pathLst>
              <a:path w="1469180" h="1469180">
                <a:moveTo>
                  <a:pt x="0" y="0"/>
                </a:moveTo>
                <a:lnTo>
                  <a:pt x="1469180" y="0"/>
                </a:lnTo>
                <a:lnTo>
                  <a:pt x="1469180" y="1469179"/>
                </a:lnTo>
                <a:lnTo>
                  <a:pt x="0" y="1469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3" name="Freeform 3"/>
          <p:cNvSpPr/>
          <p:nvPr/>
        </p:nvSpPr>
        <p:spPr>
          <a:xfrm>
            <a:off x="2260232" y="3910188"/>
            <a:ext cx="686536" cy="686536"/>
          </a:xfrm>
          <a:custGeom>
            <a:avLst/>
            <a:gdLst/>
            <a:ahLst/>
            <a:cxnLst/>
            <a:rect l="l" t="t" r="r" b="b"/>
            <a:pathLst>
              <a:path w="732305" h="732305">
                <a:moveTo>
                  <a:pt x="0" y="0"/>
                </a:moveTo>
                <a:lnTo>
                  <a:pt x="732306" y="0"/>
                </a:lnTo>
                <a:lnTo>
                  <a:pt x="732306" y="732305"/>
                </a:lnTo>
                <a:lnTo>
                  <a:pt x="0" y="732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4" name="Freeform 4"/>
          <p:cNvSpPr/>
          <p:nvPr/>
        </p:nvSpPr>
        <p:spPr>
          <a:xfrm>
            <a:off x="3495964" y="3753323"/>
            <a:ext cx="1426036" cy="1426036"/>
          </a:xfrm>
          <a:custGeom>
            <a:avLst/>
            <a:gdLst/>
            <a:ahLst/>
            <a:cxnLst/>
            <a:rect l="l" t="t" r="r" b="b"/>
            <a:pathLst>
              <a:path w="1521105" h="1521105">
                <a:moveTo>
                  <a:pt x="0" y="0"/>
                </a:moveTo>
                <a:lnTo>
                  <a:pt x="1521106" y="0"/>
                </a:lnTo>
                <a:lnTo>
                  <a:pt x="1521106" y="1521106"/>
                </a:lnTo>
                <a:lnTo>
                  <a:pt x="0" y="1521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5" name="Freeform 5"/>
          <p:cNvSpPr/>
          <p:nvPr/>
        </p:nvSpPr>
        <p:spPr>
          <a:xfrm>
            <a:off x="3928575" y="32131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731520" y="0"/>
                </a:lnTo>
                <a:lnTo>
                  <a:pt x="73152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6" name="Freeform 6"/>
          <p:cNvSpPr/>
          <p:nvPr/>
        </p:nvSpPr>
        <p:spPr>
          <a:xfrm>
            <a:off x="5198406" y="3122608"/>
            <a:ext cx="1363344" cy="1363344"/>
          </a:xfrm>
          <a:custGeom>
            <a:avLst/>
            <a:gdLst/>
            <a:ahLst/>
            <a:cxnLst/>
            <a:rect l="l" t="t" r="r" b="b"/>
            <a:pathLst>
              <a:path w="1454234" h="1454234">
                <a:moveTo>
                  <a:pt x="0" y="0"/>
                </a:moveTo>
                <a:lnTo>
                  <a:pt x="1454234" y="0"/>
                </a:lnTo>
                <a:lnTo>
                  <a:pt x="1454234" y="1454234"/>
                </a:lnTo>
                <a:lnTo>
                  <a:pt x="0" y="14542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7" name="Freeform 7"/>
          <p:cNvSpPr/>
          <p:nvPr/>
        </p:nvSpPr>
        <p:spPr>
          <a:xfrm>
            <a:off x="5475656" y="25859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731520" y="0"/>
                </a:lnTo>
                <a:lnTo>
                  <a:pt x="73152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8" name="Freeform 8"/>
          <p:cNvSpPr/>
          <p:nvPr/>
        </p:nvSpPr>
        <p:spPr>
          <a:xfrm>
            <a:off x="6838571" y="2433632"/>
            <a:ext cx="1370649" cy="1370649"/>
          </a:xfrm>
          <a:custGeom>
            <a:avLst/>
            <a:gdLst/>
            <a:ahLst/>
            <a:cxnLst/>
            <a:rect l="l" t="t" r="r" b="b"/>
            <a:pathLst>
              <a:path w="1462026" h="1462026">
                <a:moveTo>
                  <a:pt x="0" y="0"/>
                </a:moveTo>
                <a:lnTo>
                  <a:pt x="1462025" y="0"/>
                </a:lnTo>
                <a:lnTo>
                  <a:pt x="1462025" y="1462025"/>
                </a:lnTo>
                <a:lnTo>
                  <a:pt x="0" y="1462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9" name="Freeform 9"/>
          <p:cNvSpPr/>
          <p:nvPr/>
        </p:nvSpPr>
        <p:spPr>
          <a:xfrm>
            <a:off x="7085230" y="194991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731519" y="0"/>
                </a:lnTo>
                <a:lnTo>
                  <a:pt x="731519" y="731519"/>
                </a:lnTo>
                <a:lnTo>
                  <a:pt x="0" y="731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10" name="Freeform 10"/>
          <p:cNvSpPr/>
          <p:nvPr/>
        </p:nvSpPr>
        <p:spPr>
          <a:xfrm rot="2841673">
            <a:off x="3028630" y="3017762"/>
            <a:ext cx="532852" cy="1028309"/>
          </a:xfrm>
          <a:custGeom>
            <a:avLst/>
            <a:gdLst/>
            <a:ahLst/>
            <a:cxnLst/>
            <a:rect l="l" t="t" r="r" b="b"/>
            <a:pathLst>
              <a:path w="568375" h="1096863">
                <a:moveTo>
                  <a:pt x="0" y="0"/>
                </a:moveTo>
                <a:lnTo>
                  <a:pt x="568375" y="0"/>
                </a:lnTo>
                <a:lnTo>
                  <a:pt x="568375" y="1096863"/>
                </a:lnTo>
                <a:lnTo>
                  <a:pt x="0" y="10968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11" name="Freeform 11"/>
          <p:cNvSpPr/>
          <p:nvPr/>
        </p:nvSpPr>
        <p:spPr>
          <a:xfrm rot="2841673">
            <a:off x="4626024" y="2399446"/>
            <a:ext cx="548676" cy="1058847"/>
          </a:xfrm>
          <a:custGeom>
            <a:avLst/>
            <a:gdLst/>
            <a:ahLst/>
            <a:cxnLst/>
            <a:rect l="l" t="t" r="r" b="b"/>
            <a:pathLst>
              <a:path w="585254" h="1129437">
                <a:moveTo>
                  <a:pt x="0" y="0"/>
                </a:moveTo>
                <a:lnTo>
                  <a:pt x="585254" y="0"/>
                </a:lnTo>
                <a:lnTo>
                  <a:pt x="585254" y="1129437"/>
                </a:lnTo>
                <a:lnTo>
                  <a:pt x="0" y="11294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12" name="Freeform 12"/>
          <p:cNvSpPr/>
          <p:nvPr/>
        </p:nvSpPr>
        <p:spPr>
          <a:xfrm rot="2841673">
            <a:off x="6173847" y="1763153"/>
            <a:ext cx="535571" cy="1033559"/>
          </a:xfrm>
          <a:custGeom>
            <a:avLst/>
            <a:gdLst/>
            <a:ahLst/>
            <a:cxnLst/>
            <a:rect l="l" t="t" r="r" b="b"/>
            <a:pathLst>
              <a:path w="571276" h="1102463">
                <a:moveTo>
                  <a:pt x="0" y="0"/>
                </a:moveTo>
                <a:lnTo>
                  <a:pt x="571276" y="0"/>
                </a:lnTo>
                <a:lnTo>
                  <a:pt x="571276" y="1102463"/>
                </a:lnTo>
                <a:lnTo>
                  <a:pt x="0" y="1102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13" name="Freeform 13"/>
          <p:cNvSpPr/>
          <p:nvPr/>
        </p:nvSpPr>
        <p:spPr>
          <a:xfrm rot="2841673">
            <a:off x="7696484" y="1127712"/>
            <a:ext cx="489239" cy="944145"/>
          </a:xfrm>
          <a:custGeom>
            <a:avLst/>
            <a:gdLst/>
            <a:ahLst/>
            <a:cxnLst/>
            <a:rect l="l" t="t" r="r" b="b"/>
            <a:pathLst>
              <a:path w="521855" h="1007088">
                <a:moveTo>
                  <a:pt x="0" y="0"/>
                </a:moveTo>
                <a:lnTo>
                  <a:pt x="521855" y="0"/>
                </a:lnTo>
                <a:lnTo>
                  <a:pt x="521855" y="1007088"/>
                </a:lnTo>
                <a:lnTo>
                  <a:pt x="0" y="1007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14" name="Freeform 14"/>
          <p:cNvSpPr/>
          <p:nvPr/>
        </p:nvSpPr>
        <p:spPr>
          <a:xfrm>
            <a:off x="8291837" y="1852535"/>
            <a:ext cx="1419234" cy="1419234"/>
          </a:xfrm>
          <a:custGeom>
            <a:avLst/>
            <a:gdLst/>
            <a:ahLst/>
            <a:cxnLst/>
            <a:rect l="l" t="t" r="r" b="b"/>
            <a:pathLst>
              <a:path w="1513850" h="1513850">
                <a:moveTo>
                  <a:pt x="0" y="0"/>
                </a:moveTo>
                <a:lnTo>
                  <a:pt x="1513850" y="0"/>
                </a:lnTo>
                <a:lnTo>
                  <a:pt x="1513850" y="1513851"/>
                </a:lnTo>
                <a:lnTo>
                  <a:pt x="0" y="1513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15" name="TextBox 15"/>
          <p:cNvSpPr txBox="1"/>
          <p:nvPr/>
        </p:nvSpPr>
        <p:spPr>
          <a:xfrm>
            <a:off x="5317037" y="3635558"/>
            <a:ext cx="1126082" cy="407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7"/>
              </a:lnSpc>
              <a:spcBef>
                <a:spcPct val="0"/>
              </a:spcBef>
            </a:pPr>
            <a:r>
              <a:rPr lang="en-US" sz="1126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Approval &amp; Feedback Loop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07879" y="2700567"/>
            <a:ext cx="621353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06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00678" y="2791260"/>
            <a:ext cx="1195147" cy="39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4"/>
              </a:lnSpc>
              <a:spcBef>
                <a:spcPct val="0"/>
              </a:spcBef>
            </a:pPr>
            <a:r>
              <a:rPr lang="en-US" sz="1118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Technical Review by IT Service Desk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7454" y="2073436"/>
            <a:ext cx="621353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06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8290" y="4735334"/>
            <a:ext cx="1136177" cy="397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138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Applicant Submits Digital Form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92490" y="4033914"/>
            <a:ext cx="622020" cy="348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  <a:spcBef>
                <a:spcPct val="0"/>
              </a:spcBef>
            </a:pPr>
            <a:r>
              <a:rPr lang="en-US" sz="2064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83308" y="4141948"/>
            <a:ext cx="1176333" cy="643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178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Automatic Routing to the Right Approver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60799" y="3336627"/>
            <a:ext cx="621353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06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86047" y="5699487"/>
            <a:ext cx="1288419" cy="854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5578" lvl="1" indent="-117789" algn="l">
              <a:lnSpc>
                <a:spcPts val="1723"/>
              </a:lnSpc>
              <a:buFont typeface="Arial"/>
              <a:buChar char="•"/>
            </a:pPr>
            <a:r>
              <a:rPr lang="en-US" sz="10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External partner fills out an online form with required details.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95051" y="5339263"/>
            <a:ext cx="1477428" cy="853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476" lvl="1" indent="-114238" algn="l">
              <a:lnSpc>
                <a:spcPts val="1672"/>
              </a:lnSpc>
              <a:buFont typeface="Arial"/>
              <a:buChar char="•"/>
            </a:pPr>
            <a:r>
              <a:rPr lang="en-US" sz="105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system uses decision logic to forward the request to the correct person.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8453" y="4615958"/>
            <a:ext cx="1484492" cy="1507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9568" lvl="1" indent="-114784" algn="l">
              <a:lnSpc>
                <a:spcPts val="1680"/>
              </a:lnSpc>
              <a:buFont typeface="Arial"/>
              <a:buChar char="•"/>
            </a:pPr>
            <a:r>
              <a:rPr lang="en-US" sz="106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Approver reviews the request.</a:t>
            </a:r>
          </a:p>
          <a:p>
            <a:pPr marL="229568" lvl="1" indent="-114784" algn="l">
              <a:lnSpc>
                <a:spcPts val="1680"/>
              </a:lnSpc>
              <a:buFont typeface="Arial"/>
              <a:buChar char="•"/>
            </a:pPr>
            <a:r>
              <a:rPr lang="en-US" sz="106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If needed, requests additional information from the applicant.</a:t>
            </a:r>
          </a:p>
          <a:p>
            <a:pPr marL="229568" lvl="1" indent="-114784" algn="l">
              <a:lnSpc>
                <a:spcPts val="1680"/>
              </a:lnSpc>
              <a:buFont typeface="Arial"/>
              <a:buChar char="•"/>
            </a:pPr>
            <a:r>
              <a:rPr lang="en-US" sz="106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Approves or rejects the request.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7588" y="3898441"/>
            <a:ext cx="1179210" cy="1725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1525" lvl="1" indent="-115763" algn="l">
              <a:lnSpc>
                <a:spcPts val="1694"/>
              </a:lnSpc>
              <a:buFont typeface="Arial"/>
              <a:buChar char="•"/>
            </a:pPr>
            <a:r>
              <a:rPr lang="en-US" sz="10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approved request is checked for technical compatibility.</a:t>
            </a:r>
          </a:p>
          <a:p>
            <a:pPr marL="231525" lvl="1" indent="-115763" algn="l">
              <a:lnSpc>
                <a:spcPts val="1694"/>
              </a:lnSpc>
              <a:buFont typeface="Arial"/>
              <a:buChar char="•"/>
            </a:pPr>
            <a:r>
              <a:rPr lang="en-US" sz="10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Feedback is requested if needed.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80657" y="3295110"/>
            <a:ext cx="1554939" cy="1290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3363" lvl="1" indent="-116681" algn="l">
              <a:lnSpc>
                <a:spcPts val="1707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System assigns permissions.</a:t>
            </a:r>
          </a:p>
          <a:p>
            <a:pPr marL="233363" lvl="1" indent="-116681" algn="l">
              <a:lnSpc>
                <a:spcPts val="1707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SAP system processes the account creation request.</a:t>
            </a:r>
          </a:p>
          <a:p>
            <a:pPr marL="233363" lvl="1" indent="-116681" algn="l">
              <a:lnSpc>
                <a:spcPts val="1707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Password is generated.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16720" y="2323789"/>
            <a:ext cx="1169468" cy="373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1"/>
              </a:lnSpc>
              <a:spcBef>
                <a:spcPct val="0"/>
              </a:spcBef>
            </a:pPr>
            <a:r>
              <a:rPr lang="en-US" sz="109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Automated Account Setup</a:t>
            </a:r>
          </a:p>
        </p:txBody>
      </p:sp>
      <p:sp>
        <p:nvSpPr>
          <p:cNvPr id="29" name="Freeform 29"/>
          <p:cNvSpPr/>
          <p:nvPr/>
        </p:nvSpPr>
        <p:spPr>
          <a:xfrm>
            <a:off x="8416720" y="138998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731520" y="0"/>
                </a:lnTo>
                <a:lnTo>
                  <a:pt x="73152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30" name="TextBox 30"/>
          <p:cNvSpPr txBox="1"/>
          <p:nvPr/>
        </p:nvSpPr>
        <p:spPr>
          <a:xfrm>
            <a:off x="8448944" y="1513513"/>
            <a:ext cx="621353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06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id="31" name="Freeform 31"/>
          <p:cNvSpPr/>
          <p:nvPr/>
        </p:nvSpPr>
        <p:spPr>
          <a:xfrm>
            <a:off x="9774994" y="1162968"/>
            <a:ext cx="1286706" cy="1286706"/>
          </a:xfrm>
          <a:custGeom>
            <a:avLst/>
            <a:gdLst/>
            <a:ahLst/>
            <a:cxnLst/>
            <a:rect l="l" t="t" r="r" b="b"/>
            <a:pathLst>
              <a:path w="1372486" h="1372486">
                <a:moveTo>
                  <a:pt x="0" y="0"/>
                </a:moveTo>
                <a:lnTo>
                  <a:pt x="1372486" y="0"/>
                </a:lnTo>
                <a:lnTo>
                  <a:pt x="1372486" y="1372486"/>
                </a:lnTo>
                <a:lnTo>
                  <a:pt x="0" y="1372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32" name="TextBox 32"/>
          <p:cNvSpPr txBox="1"/>
          <p:nvPr/>
        </p:nvSpPr>
        <p:spPr>
          <a:xfrm>
            <a:off x="9835597" y="1439695"/>
            <a:ext cx="1176333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178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Notification &amp; Data Storage </a:t>
            </a:r>
          </a:p>
        </p:txBody>
      </p:sp>
      <p:sp>
        <p:nvSpPr>
          <p:cNvPr id="33" name="Freeform 33"/>
          <p:cNvSpPr/>
          <p:nvPr/>
        </p:nvSpPr>
        <p:spPr>
          <a:xfrm>
            <a:off x="10014680" y="65425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731520" y="0"/>
                </a:lnTo>
                <a:lnTo>
                  <a:pt x="73152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34" name="TextBox 34"/>
          <p:cNvSpPr txBox="1"/>
          <p:nvPr/>
        </p:nvSpPr>
        <p:spPr>
          <a:xfrm>
            <a:off x="10046904" y="777782"/>
            <a:ext cx="621353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  <a:spcBef>
                <a:spcPct val="0"/>
              </a:spcBef>
            </a:pPr>
            <a:r>
              <a:rPr lang="en-US" sz="206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id="35" name="Freeform 35"/>
          <p:cNvSpPr/>
          <p:nvPr/>
        </p:nvSpPr>
        <p:spPr>
          <a:xfrm rot="2841673">
            <a:off x="9072412" y="509269"/>
            <a:ext cx="453714" cy="875588"/>
          </a:xfrm>
          <a:custGeom>
            <a:avLst/>
            <a:gdLst/>
            <a:ahLst/>
            <a:cxnLst/>
            <a:rect l="l" t="t" r="r" b="b"/>
            <a:pathLst>
              <a:path w="483962" h="933961">
                <a:moveTo>
                  <a:pt x="0" y="0"/>
                </a:moveTo>
                <a:lnTo>
                  <a:pt x="483961" y="0"/>
                </a:lnTo>
                <a:lnTo>
                  <a:pt x="483961" y="933961"/>
                </a:lnTo>
                <a:lnTo>
                  <a:pt x="0" y="9339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sz="1688"/>
          </a:p>
        </p:txBody>
      </p:sp>
      <p:sp>
        <p:nvSpPr>
          <p:cNvPr id="36" name="TextBox 36"/>
          <p:cNvSpPr txBox="1"/>
          <p:nvPr/>
        </p:nvSpPr>
        <p:spPr>
          <a:xfrm>
            <a:off x="9711071" y="2500862"/>
            <a:ext cx="1350629" cy="1726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3363" lvl="1" indent="-116681" algn="l">
              <a:lnSpc>
                <a:spcPts val="1707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Applicant is notified via email.</a:t>
            </a:r>
          </a:p>
          <a:p>
            <a:pPr marL="233363" lvl="1" indent="-116681" algn="l">
              <a:lnSpc>
                <a:spcPts val="1707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Process outcome is logged in a Google Sheet.</a:t>
            </a:r>
          </a:p>
          <a:p>
            <a:pPr marL="233363" lvl="1" indent="-116681" algn="l">
              <a:lnSpc>
                <a:spcPts val="1707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Credentials are sent by post.</a:t>
            </a:r>
          </a:p>
          <a:p>
            <a:pPr algn="l">
              <a:lnSpc>
                <a:spcPts val="1707"/>
              </a:lnSpc>
            </a:pPr>
            <a:endParaRPr lang="en-US" sz="108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1BB69FD9-F2A1-C27B-C971-EDF15F7150C1}"/>
              </a:ext>
            </a:extLst>
          </p:cNvPr>
          <p:cNvSpPr txBox="1">
            <a:spLocks/>
          </p:cNvSpPr>
          <p:nvPr/>
        </p:nvSpPr>
        <p:spPr>
          <a:xfrm>
            <a:off x="373878" y="815241"/>
            <a:ext cx="11012400" cy="492443"/>
          </a:xfrm>
          <a:prstGeom prst="rect">
            <a:avLst/>
          </a:prstGeom>
        </p:spPr>
        <p:txBody>
          <a:bodyPr wrap="square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What we built</a:t>
            </a:r>
          </a:p>
        </p:txBody>
      </p:sp>
      <p:sp>
        <p:nvSpPr>
          <p:cNvPr id="38" name="Content Placeholder 11">
            <a:extLst>
              <a:ext uri="{FF2B5EF4-FFF2-40B4-BE49-F238E27FC236}">
                <a16:creationId xmlns:a16="http://schemas.microsoft.com/office/drawing/2014/main" id="{DA5B6112-11D3-4EF7-370A-FD19C5207448}"/>
              </a:ext>
            </a:extLst>
          </p:cNvPr>
          <p:cNvSpPr txBox="1">
            <a:spLocks/>
          </p:cNvSpPr>
          <p:nvPr/>
        </p:nvSpPr>
        <p:spPr>
          <a:xfrm>
            <a:off x="704656" y="1412712"/>
            <a:ext cx="3710585" cy="16919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External requests submitted via a digital form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Automated routing and approvals based on business rules</a:t>
            </a:r>
            <a:endParaRPr lang="en-US" sz="1100">
              <a:cs typeface="Arial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Real-time email notifications and feedback loops</a:t>
            </a:r>
            <a:endParaRPr lang="en-US" sz="1100">
              <a:cs typeface="Arial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Request data stored and monitored transparently</a:t>
            </a:r>
            <a:endParaRPr lang="en-US" sz="1100">
              <a:cs typeface="Arial" panose="020B0604020202020204"/>
            </a:endParaRPr>
          </a:p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pic>
        <p:nvPicPr>
          <p:cNvPr id="40" name="Gráfico 39" descr="Marca de insignia1 con relleno sólido">
            <a:extLst>
              <a:ext uri="{FF2B5EF4-FFF2-40B4-BE49-F238E27FC236}">
                <a16:creationId xmlns:a16="http://schemas.microsoft.com/office/drawing/2014/main" id="{9CE3AE40-09A1-9B7D-5F29-4761E6A66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1296" y="1381657"/>
            <a:ext cx="277255" cy="277255"/>
          </a:xfrm>
          <a:prstGeom prst="rect">
            <a:avLst/>
          </a:prstGeom>
        </p:spPr>
      </p:pic>
      <p:pic>
        <p:nvPicPr>
          <p:cNvPr id="41" name="Gráfico 40" descr="Marca de insignia1 con relleno sólido">
            <a:extLst>
              <a:ext uri="{FF2B5EF4-FFF2-40B4-BE49-F238E27FC236}">
                <a16:creationId xmlns:a16="http://schemas.microsoft.com/office/drawing/2014/main" id="{3F5514DD-B333-F06E-4991-9E853F8CAF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7631" y="1722464"/>
            <a:ext cx="277255" cy="277255"/>
          </a:xfrm>
          <a:prstGeom prst="rect">
            <a:avLst/>
          </a:prstGeom>
        </p:spPr>
      </p:pic>
      <p:pic>
        <p:nvPicPr>
          <p:cNvPr id="42" name="Gráfico 41" descr="Marca de insignia1 con relleno sólido">
            <a:extLst>
              <a:ext uri="{FF2B5EF4-FFF2-40B4-BE49-F238E27FC236}">
                <a16:creationId xmlns:a16="http://schemas.microsoft.com/office/drawing/2014/main" id="{A5795A42-8E1D-0DFE-2830-1E7566C568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878" y="2046534"/>
            <a:ext cx="277255" cy="277255"/>
          </a:xfrm>
          <a:prstGeom prst="rect">
            <a:avLst/>
          </a:prstGeom>
        </p:spPr>
      </p:pic>
      <p:pic>
        <p:nvPicPr>
          <p:cNvPr id="43" name="Gráfico 42" descr="Marca de insignia1 con relleno sólido">
            <a:extLst>
              <a:ext uri="{FF2B5EF4-FFF2-40B4-BE49-F238E27FC236}">
                <a16:creationId xmlns:a16="http://schemas.microsoft.com/office/drawing/2014/main" id="{71155F87-82FA-37CA-5AFC-7F1652DEA2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7267" y="2387341"/>
            <a:ext cx="277255" cy="277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1E428-C3AE-5722-4D4D-B05DF63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C028BB-5375-1872-5E4E-1CA64B5B4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739157-B1D4-FA6E-E90C-938CBA99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4C4D1A-19BA-0F6C-BDE2-8AC653D8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171713-80D4-B620-1B9F-55B88644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7" name="DIGIBP_Features">
            <a:hlinkClick r:id="" action="ppaction://media"/>
            <a:extLst>
              <a:ext uri="{FF2B5EF4-FFF2-40B4-BE49-F238E27FC236}">
                <a16:creationId xmlns:a16="http://schemas.microsoft.com/office/drawing/2014/main" id="{506C2792-AE5B-8DEF-799B-4CBFCEBBA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4238" r="13105" b="4187"/>
          <a:stretch/>
        </p:blipFill>
        <p:spPr>
          <a:xfrm>
            <a:off x="1472184" y="1728216"/>
            <a:ext cx="8833916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8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72002-1BA7-1712-D0F5-73F8D6FA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5750A-5EF9-16F8-8C19-D2B60883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Demo</a:t>
            </a:r>
            <a:r>
              <a:rPr lang="fr-FR"/>
              <a:t> (emails)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CC25B-4458-8DBD-AFA9-070A08D1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  <a:p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347B9-3E01-E396-0577-71D24C67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83AB6B-E8D5-DB4C-6416-CF8F99DE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98EAF-4546-5817-F493-9E8A653E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D0B5C-8351-92C7-DE39-4C77005F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099"/>
          <a:stretch/>
        </p:blipFill>
        <p:spPr>
          <a:xfrm>
            <a:off x="-243069" y="1281320"/>
            <a:ext cx="8487917" cy="2991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573020-8DC9-F551-2FCB-6EDE3E23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246"/>
          <a:stretch/>
        </p:blipFill>
        <p:spPr>
          <a:xfrm>
            <a:off x="4243958" y="3564512"/>
            <a:ext cx="8780173" cy="31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AB41-A08C-C4A4-7FBA-13E37AF4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FDA4C2-3425-68FE-B571-91C23884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Demo</a:t>
            </a:r>
            <a:r>
              <a:rPr lang="fr-FR"/>
              <a:t> (</a:t>
            </a:r>
            <a:r>
              <a:rPr lang="fr-FR" err="1"/>
              <a:t>storing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F56EF1-BDF2-0D43-5726-64FB4684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  <a:p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D15F3F-1B41-2C28-9740-63EA2480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BA771E-D1BE-72D1-6D8F-8607A7A3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10BAD7-F7C8-1B15-3FBA-ACA36C2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B33CA1-8658-05E2-9E79-CAF80E6F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23916" b="60753"/>
          <a:stretch/>
        </p:blipFill>
        <p:spPr>
          <a:xfrm>
            <a:off x="769621" y="1850330"/>
            <a:ext cx="10699646" cy="108591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9C8A98-5340-0430-5498-B6B41705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24003" r="1221" b="60666"/>
          <a:stretch/>
        </p:blipFill>
        <p:spPr>
          <a:xfrm>
            <a:off x="769621" y="3092760"/>
            <a:ext cx="10565910" cy="108591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57BB8A-E985-81B6-3DFC-F86B99FFF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t="24083" r="2650" b="58814"/>
          <a:stretch/>
        </p:blipFill>
        <p:spPr>
          <a:xfrm>
            <a:off x="769621" y="4346086"/>
            <a:ext cx="10423098" cy="12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3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3BE42-0D74-2941-E198-0CF01B6C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2D1C3-E843-A5E2-9186-DD1B93D7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9B6C0C-67F0-CFC6-7753-D96E1C84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 MMMM YYYY</a:t>
            </a:r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2F8A0E-8BE9-8049-2144-3EAAC615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94D060-2FEE-0F09-CA71-26FC42B6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9</a:t>
            </a:fld>
            <a:endParaRPr lang="de-C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FE6466-B8CF-6669-AE0B-19EB4AAD8B77}"/>
              </a:ext>
            </a:extLst>
          </p:cNvPr>
          <p:cNvGrpSpPr/>
          <p:nvPr/>
        </p:nvGrpSpPr>
        <p:grpSpPr>
          <a:xfrm>
            <a:off x="419100" y="1774278"/>
            <a:ext cx="1994606" cy="3257571"/>
            <a:chOff x="419100" y="1774278"/>
            <a:chExt cx="1994606" cy="3257571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E294F06-1CA9-1B30-4681-FED999B448CF}"/>
                </a:ext>
              </a:extLst>
            </p:cNvPr>
            <p:cNvSpPr/>
            <p:nvPr/>
          </p:nvSpPr>
          <p:spPr>
            <a:xfrm>
              <a:off x="419100" y="1774278"/>
              <a:ext cx="1931872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56734FB-3705-CD32-9AD5-9C92EE1895FE}"/>
                </a:ext>
              </a:extLst>
            </p:cNvPr>
            <p:cNvSpPr txBox="1"/>
            <p:nvPr/>
          </p:nvSpPr>
          <p:spPr>
            <a:xfrm>
              <a:off x="481835" y="3954987"/>
              <a:ext cx="193187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Inconsistent Process </a:t>
              </a:r>
              <a:endParaRPr lang="pl-PL"/>
            </a:p>
            <a:p>
              <a:pPr algn="ctr"/>
              <a:r>
                <a:rPr lang="en-US"/>
                <a:t>Execution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6ADBD30-2094-C49F-C28B-D5BBBDC4E3B2}"/>
              </a:ext>
            </a:extLst>
          </p:cNvPr>
          <p:cNvGrpSpPr/>
          <p:nvPr/>
        </p:nvGrpSpPr>
        <p:grpSpPr>
          <a:xfrm>
            <a:off x="2547911" y="1774278"/>
            <a:ext cx="2246782" cy="3210333"/>
            <a:chOff x="2547911" y="1774278"/>
            <a:chExt cx="2246782" cy="3210333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8761F50-C89C-596B-FE90-E741E1C56E61}"/>
                </a:ext>
              </a:extLst>
            </p:cNvPr>
            <p:cNvSpPr/>
            <p:nvPr/>
          </p:nvSpPr>
          <p:spPr>
            <a:xfrm>
              <a:off x="2574304" y="1774278"/>
              <a:ext cx="2132335" cy="32103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257337B-14D7-A85E-3217-02514D389DD4}"/>
                </a:ext>
              </a:extLst>
            </p:cNvPr>
            <p:cNvSpPr txBox="1"/>
            <p:nvPr/>
          </p:nvSpPr>
          <p:spPr>
            <a:xfrm>
              <a:off x="2547911" y="3954987"/>
              <a:ext cx="224678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Transparency &amp; Standardization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FD8A318-10D2-AABD-9DD8-6F2687CD85D7}"/>
              </a:ext>
            </a:extLst>
          </p:cNvPr>
          <p:cNvGrpSpPr/>
          <p:nvPr/>
        </p:nvGrpSpPr>
        <p:grpSpPr>
          <a:xfrm>
            <a:off x="4889662" y="1760672"/>
            <a:ext cx="2232994" cy="3257571"/>
            <a:chOff x="4889662" y="1760672"/>
            <a:chExt cx="2232994" cy="3257571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0A204F9D-5ED2-FA1E-B62A-9A1CFC081B61}"/>
                </a:ext>
              </a:extLst>
            </p:cNvPr>
            <p:cNvSpPr/>
            <p:nvPr/>
          </p:nvSpPr>
          <p:spPr>
            <a:xfrm>
              <a:off x="4889662" y="1760672"/>
              <a:ext cx="2232994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81FB9F2-A04B-D7AF-57C2-6DE2A3786093}"/>
                </a:ext>
              </a:extLst>
            </p:cNvPr>
            <p:cNvSpPr txBox="1"/>
            <p:nvPr/>
          </p:nvSpPr>
          <p:spPr>
            <a:xfrm>
              <a:off x="5321198" y="4242534"/>
              <a:ext cx="13680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/>
                <a:t>Manual Effort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4162EB1-65E9-4973-61E9-F8F8520ED034}"/>
              </a:ext>
            </a:extLst>
          </p:cNvPr>
          <p:cNvGrpSpPr/>
          <p:nvPr/>
        </p:nvGrpSpPr>
        <p:grpSpPr>
          <a:xfrm>
            <a:off x="9719778" y="1774277"/>
            <a:ext cx="2232994" cy="3257571"/>
            <a:chOff x="9719778" y="1779363"/>
            <a:chExt cx="2232994" cy="3257571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6F0FCB41-F440-ADA7-7038-846A196C2497}"/>
                </a:ext>
              </a:extLst>
            </p:cNvPr>
            <p:cNvSpPr/>
            <p:nvPr/>
          </p:nvSpPr>
          <p:spPr>
            <a:xfrm>
              <a:off x="9719778" y="1779363"/>
              <a:ext cx="2232994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F998AE2-4B67-5926-AAD2-F2D45F54242C}"/>
                </a:ext>
              </a:extLst>
            </p:cNvPr>
            <p:cNvSpPr txBox="1"/>
            <p:nvPr/>
          </p:nvSpPr>
          <p:spPr>
            <a:xfrm>
              <a:off x="10092481" y="4309215"/>
              <a:ext cx="14875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Error Handling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BDEEFFE-B39F-0E91-6095-2C8C20832D29}"/>
              </a:ext>
            </a:extLst>
          </p:cNvPr>
          <p:cNvGrpSpPr/>
          <p:nvPr/>
        </p:nvGrpSpPr>
        <p:grpSpPr>
          <a:xfrm>
            <a:off x="7309007" y="1778235"/>
            <a:ext cx="2276566" cy="3257571"/>
            <a:chOff x="7309007" y="1778235"/>
            <a:chExt cx="2276566" cy="3257571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95E50705-CE35-6C29-59A3-97E32D0C166B}"/>
                </a:ext>
              </a:extLst>
            </p:cNvPr>
            <p:cNvSpPr/>
            <p:nvPr/>
          </p:nvSpPr>
          <p:spPr>
            <a:xfrm>
              <a:off x="7309007" y="1778235"/>
              <a:ext cx="2232994" cy="3257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1568D0-7BEA-36F1-8E1D-B585E720C103}"/>
                </a:ext>
              </a:extLst>
            </p:cNvPr>
            <p:cNvSpPr txBox="1"/>
            <p:nvPr/>
          </p:nvSpPr>
          <p:spPr>
            <a:xfrm>
              <a:off x="7634135" y="3893946"/>
              <a:ext cx="195143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Back and Forth Communication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7BAD257-04CD-AB6C-7CCA-68D634C76FF9}"/>
              </a:ext>
            </a:extLst>
          </p:cNvPr>
          <p:cNvSpPr txBox="1"/>
          <p:nvPr/>
        </p:nvSpPr>
        <p:spPr>
          <a:xfrm>
            <a:off x="6551291" y="4721048"/>
            <a:ext cx="1368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u="none" strike="noStrike" noProof="0" dirty="0">
                <a:solidFill>
                  <a:srgbClr val="292A2E"/>
                </a:solidFill>
                <a:effectLst/>
                <a:latin typeface="Atlassian Sans"/>
              </a:rPr>
              <a:t>✅</a:t>
            </a:r>
            <a:endParaRPr lang="fr-FR" sz="40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1CBEACC-7E67-CD7D-1808-E3A81E6ED25B}"/>
              </a:ext>
            </a:extLst>
          </p:cNvPr>
          <p:cNvSpPr txBox="1"/>
          <p:nvPr/>
        </p:nvSpPr>
        <p:spPr>
          <a:xfrm>
            <a:off x="8906958" y="4724485"/>
            <a:ext cx="1368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u="none" strike="noStrike" noProof="0">
                <a:solidFill>
                  <a:srgbClr val="292A2E"/>
                </a:solidFill>
                <a:effectLst/>
                <a:latin typeface="Atlassian Sans"/>
              </a:rPr>
              <a:t>✅</a:t>
            </a:r>
            <a:endParaRPr lang="fr-FR" sz="400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A8717F-D945-BB3D-B456-346A86DD7BA4}"/>
              </a:ext>
            </a:extLst>
          </p:cNvPr>
          <p:cNvSpPr txBox="1"/>
          <p:nvPr/>
        </p:nvSpPr>
        <p:spPr>
          <a:xfrm>
            <a:off x="11246098" y="4721048"/>
            <a:ext cx="1368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292A2E"/>
                </a:solidFill>
                <a:latin typeface="Atlassian Sans"/>
              </a:rPr>
              <a:t>⚠️</a:t>
            </a:r>
            <a:endParaRPr lang="fr-FR" sz="40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5F07ACB-33E7-CC2E-24BD-436424726CEB}"/>
              </a:ext>
            </a:extLst>
          </p:cNvPr>
          <p:cNvSpPr txBox="1"/>
          <p:nvPr/>
        </p:nvSpPr>
        <p:spPr>
          <a:xfrm>
            <a:off x="719582" y="5597466"/>
            <a:ext cx="69605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dirty="0">
                <a:highlight>
                  <a:srgbClr val="FFFFFF"/>
                </a:highlight>
                <a:sym typeface="Wingdings" pitchFamily="2" charset="2"/>
              </a:rPr>
              <a:t></a:t>
            </a:r>
            <a:r>
              <a:rPr lang="fr-FR" dirty="0">
                <a:highlight>
                  <a:srgbClr val="FFFFFF"/>
                </a:highlight>
              </a:rPr>
              <a:t>Process </a:t>
            </a:r>
            <a:r>
              <a:rPr lang="fr-FR" dirty="0" err="1">
                <a:highlight>
                  <a:srgbClr val="FFFFFF"/>
                </a:highlight>
              </a:rPr>
              <a:t>takes</a:t>
            </a:r>
            <a:r>
              <a:rPr lang="fr-FR" dirty="0">
                <a:highlight>
                  <a:srgbClr val="FFFFFF"/>
                </a:highlight>
              </a:rPr>
              <a:t> 1 </a:t>
            </a:r>
            <a:r>
              <a:rPr lang="fr-FR" dirty="0" err="1">
                <a:highlight>
                  <a:srgbClr val="FFFFFF"/>
                </a:highlight>
              </a:rPr>
              <a:t>week</a:t>
            </a:r>
            <a:r>
              <a:rPr lang="fr-FR" dirty="0">
                <a:highlight>
                  <a:srgbClr val="FFFFFF"/>
                </a:highlight>
              </a:rPr>
              <a:t> </a:t>
            </a:r>
            <a:r>
              <a:rPr lang="fr-FR" dirty="0" err="1">
                <a:highlight>
                  <a:srgbClr val="FFFFFF"/>
                </a:highlight>
              </a:rPr>
              <a:t>instead</a:t>
            </a:r>
            <a:r>
              <a:rPr lang="fr-FR" dirty="0">
                <a:highlight>
                  <a:srgbClr val="FFFFFF"/>
                </a:highlight>
              </a:rPr>
              <a:t> of 2 </a:t>
            </a:r>
            <a:r>
              <a:rPr lang="fr-FR" dirty="0" err="1">
                <a:highlight>
                  <a:srgbClr val="FFFFFF"/>
                </a:highlight>
              </a:rPr>
              <a:t>weeks</a:t>
            </a:r>
            <a:r>
              <a:rPr lang="fr-FR" dirty="0">
                <a:highlight>
                  <a:srgbClr val="FFFFFF"/>
                </a:highlight>
              </a:rPr>
              <a:t> </a:t>
            </a:r>
            <a:r>
              <a:rPr lang="fr-FR" dirty="0" err="1">
                <a:highlight>
                  <a:srgbClr val="FFFFFF"/>
                </a:highlight>
              </a:rPr>
              <a:t>before</a:t>
            </a:r>
            <a:r>
              <a:rPr lang="fr-FR" dirty="0"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30" name="Image 29" descr="Une image contenant symbole, capture d’écran, vert, Graphique&#10;&#10;Le contenu généré par l’IA peut être incorrect.">
            <a:extLst>
              <a:ext uri="{FF2B5EF4-FFF2-40B4-BE49-F238E27FC236}">
                <a16:creationId xmlns:a16="http://schemas.microsoft.com/office/drawing/2014/main" id="{DCB6BC2F-4502-9862-9399-B63585F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51500" y="2270284"/>
            <a:ext cx="873546" cy="812398"/>
          </a:xfrm>
          <a:prstGeom prst="rect">
            <a:avLst/>
          </a:prstGeom>
        </p:spPr>
      </p:pic>
      <p:pic>
        <p:nvPicPr>
          <p:cNvPr id="39" name="Image 38" descr="Une image contenant capture d’écran, violet, Caractère coloré, Graphique&#10;&#10;Le contenu généré par l’IA peut être incorrect.">
            <a:extLst>
              <a:ext uri="{FF2B5EF4-FFF2-40B4-BE49-F238E27FC236}">
                <a16:creationId xmlns:a16="http://schemas.microsoft.com/office/drawing/2014/main" id="{C2A50CBB-2C8A-449E-3DC3-AEA6210CE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33618" y="2184020"/>
            <a:ext cx="1042900" cy="1042900"/>
          </a:xfrm>
          <a:prstGeom prst="rect">
            <a:avLst/>
          </a:prstGeom>
        </p:spPr>
      </p:pic>
      <p:pic>
        <p:nvPicPr>
          <p:cNvPr id="42" name="Image 41" descr="Une image contenant texte, reçu, ligne&#10;&#10;Le contenu généré par l’IA peut être incorrect.">
            <a:extLst>
              <a:ext uri="{FF2B5EF4-FFF2-40B4-BE49-F238E27FC236}">
                <a16:creationId xmlns:a16="http://schemas.microsoft.com/office/drawing/2014/main" id="{D6464449-6818-2635-FA16-263CC0242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4"/>
          <a:stretch>
            <a:fillRect/>
          </a:stretch>
        </p:blipFill>
        <p:spPr>
          <a:xfrm>
            <a:off x="10021221" y="2826889"/>
            <a:ext cx="1738735" cy="1250183"/>
          </a:xfrm>
          <a:prstGeom prst="rect">
            <a:avLst/>
          </a:prstGeom>
        </p:spPr>
      </p:pic>
      <p:pic>
        <p:nvPicPr>
          <p:cNvPr id="3" name="Content Placeholder 9" descr="A diagram of a diagram&#10;&#10;AI-generated content may be incorrect.">
            <a:extLst>
              <a:ext uri="{FF2B5EF4-FFF2-40B4-BE49-F238E27FC236}">
                <a16:creationId xmlns:a16="http://schemas.microsoft.com/office/drawing/2014/main" id="{EDDD213D-F96E-5BAA-124C-1C5D6F89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48" b="31605"/>
          <a:stretch/>
        </p:blipFill>
        <p:spPr>
          <a:xfrm>
            <a:off x="572317" y="2246909"/>
            <a:ext cx="1623129" cy="1120490"/>
          </a:xfrm>
        </p:spPr>
      </p:pic>
      <p:pic>
        <p:nvPicPr>
          <p:cNvPr id="15" name="Image 14" descr="Une image contenant capture d’écran, violet, Caractère coloré, Graphique&#10;&#10;Le contenu généré par l’IA peut être incorrect.">
            <a:extLst>
              <a:ext uri="{FF2B5EF4-FFF2-40B4-BE49-F238E27FC236}">
                <a16:creationId xmlns:a16="http://schemas.microsoft.com/office/drawing/2014/main" id="{8A6670EA-4B77-7FD6-6BFA-3F52953A8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96871" y="1941468"/>
            <a:ext cx="787434" cy="787434"/>
          </a:xfrm>
          <a:prstGeom prst="rect">
            <a:avLst/>
          </a:prstGeom>
        </p:spPr>
      </p:pic>
      <p:pic>
        <p:nvPicPr>
          <p:cNvPr id="17" name="Image 16" descr="Une image contenant cercle, Graphique, art, ligne&#10;&#10;Le contenu généré par l’IA peut être incorrect.">
            <a:extLst>
              <a:ext uri="{FF2B5EF4-FFF2-40B4-BE49-F238E27FC236}">
                <a16:creationId xmlns:a16="http://schemas.microsoft.com/office/drawing/2014/main" id="{FDC89D25-D254-05F8-B4A1-21E616A7E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84538" y="2303381"/>
            <a:ext cx="939897" cy="663526"/>
          </a:xfrm>
          <a:prstGeom prst="rect">
            <a:avLst/>
          </a:prstGeom>
        </p:spPr>
      </p:pic>
      <p:pic>
        <p:nvPicPr>
          <p:cNvPr id="21" name="Image 20" descr="Une image contenant cercle, Graphique, art, ligne&#10;&#10;Le contenu généré par l’IA peut être incorrect.">
            <a:extLst>
              <a:ext uri="{FF2B5EF4-FFF2-40B4-BE49-F238E27FC236}">
                <a16:creationId xmlns:a16="http://schemas.microsoft.com/office/drawing/2014/main" id="{CF436E5F-B45A-D5F8-299C-4666217C9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707346" y="2335185"/>
            <a:ext cx="873546" cy="616685"/>
          </a:xfrm>
          <a:prstGeom prst="rect">
            <a:avLst/>
          </a:prstGeom>
        </p:spPr>
      </p:pic>
      <p:pic>
        <p:nvPicPr>
          <p:cNvPr id="25" name="Image 24" descr="Une image contenant cercle, Graphique, art, ligne&#10;&#10;Le contenu généré par l’IA peut être incorrect.">
            <a:extLst>
              <a:ext uri="{FF2B5EF4-FFF2-40B4-BE49-F238E27FC236}">
                <a16:creationId xmlns:a16="http://schemas.microsoft.com/office/drawing/2014/main" id="{11F386DD-FBE0-1B75-929F-ACFFD1DD2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55556" y="2344720"/>
            <a:ext cx="951402" cy="67164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1D76CD0-03E6-243A-51CA-34714D024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278652" y="3170309"/>
            <a:ext cx="673215" cy="673215"/>
          </a:xfrm>
          <a:prstGeom prst="rect">
            <a:avLst/>
          </a:prstGeom>
        </p:spPr>
      </p:pic>
      <p:sp>
        <p:nvSpPr>
          <p:cNvPr id="35" name="ZoneTexte 32">
            <a:extLst>
              <a:ext uri="{FF2B5EF4-FFF2-40B4-BE49-F238E27FC236}">
                <a16:creationId xmlns:a16="http://schemas.microsoft.com/office/drawing/2014/main" id="{FE2B5CF5-00BD-E47B-7D4F-27D3CD9FC31F}"/>
              </a:ext>
            </a:extLst>
          </p:cNvPr>
          <p:cNvSpPr txBox="1"/>
          <p:nvPr/>
        </p:nvSpPr>
        <p:spPr>
          <a:xfrm>
            <a:off x="1867402" y="4729704"/>
            <a:ext cx="1368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292A2E"/>
                </a:solidFill>
                <a:latin typeface="Atlassian Sans"/>
              </a:rPr>
              <a:t>⚠️</a:t>
            </a:r>
            <a:endParaRPr lang="fr-FR" sz="40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2663068-E5C5-E6D6-40F8-200ED2315A16}"/>
              </a:ext>
            </a:extLst>
          </p:cNvPr>
          <p:cNvSpPr txBox="1"/>
          <p:nvPr/>
        </p:nvSpPr>
        <p:spPr>
          <a:xfrm>
            <a:off x="4138558" y="4739888"/>
            <a:ext cx="1368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u="none" strike="noStrike" noProof="0" dirty="0">
                <a:solidFill>
                  <a:srgbClr val="292A2E"/>
                </a:solidFill>
                <a:effectLst/>
                <a:latin typeface="Atlassian Sans"/>
              </a:rPr>
              <a:t>✅</a:t>
            </a:r>
            <a:endParaRPr lang="fr-FR" sz="4000" dirty="0"/>
          </a:p>
        </p:txBody>
      </p:sp>
      <p:pic>
        <p:nvPicPr>
          <p:cNvPr id="7" name="Image 41" descr="Une image contenant texte, reçu, ligne&#10;&#10;Le contenu généré par l’IA peut être incorrect.">
            <a:extLst>
              <a:ext uri="{FF2B5EF4-FFF2-40B4-BE49-F238E27FC236}">
                <a16:creationId xmlns:a16="http://schemas.microsoft.com/office/drawing/2014/main" id="{5CC34692-D327-53FA-13A9-9DD5802F0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4"/>
          <a:stretch>
            <a:fillRect/>
          </a:stretch>
        </p:blipFill>
        <p:spPr>
          <a:xfrm>
            <a:off x="5506730" y="3301341"/>
            <a:ext cx="1192396" cy="7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3642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W-16x9-EN.potx" id="{B96421F6-3DF6-4691-AACE-4AABE20FB51B}" vid="{140113F6-E5CB-4363-8F1A-35075D464D8D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59bd08-078b-4ed1-a0e6-97a6559ead46">
      <Terms xmlns="http://schemas.microsoft.com/office/infopath/2007/PartnerControls"/>
    </lcf76f155ced4ddcb4097134ff3c332f>
    <TaxCatchAll xmlns="d0b3cc4f-9627-4edc-b1b5-12e0dddb12c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587445D0B3814E8CBD11DB23036064" ma:contentTypeVersion="12" ma:contentTypeDescription="Ein neues Dokument erstellen." ma:contentTypeScope="" ma:versionID="5e8f465866606b7721a09f749be53fc4">
  <xsd:schema xmlns:xsd="http://www.w3.org/2001/XMLSchema" xmlns:xs="http://www.w3.org/2001/XMLSchema" xmlns:p="http://schemas.microsoft.com/office/2006/metadata/properties" xmlns:ns2="7d59bd08-078b-4ed1-a0e6-97a6559ead46" xmlns:ns3="d0b3cc4f-9627-4edc-b1b5-12e0dddb12ce" targetNamespace="http://schemas.microsoft.com/office/2006/metadata/properties" ma:root="true" ma:fieldsID="a8e0c318b8f70d0597306c588859d50a" ns2:_="" ns3:_="">
    <xsd:import namespace="7d59bd08-078b-4ed1-a0e6-97a6559ead46"/>
    <xsd:import namespace="d0b3cc4f-9627-4edc-b1b5-12e0dddb12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9bd08-078b-4ed1-a0e6-97a6559ead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7873907d-d049-4c15-acb6-7b8f2d6df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3cc4f-9627-4edc-b1b5-12e0dddb12c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bca6c04-c2de-497f-9f33-9d48cd4ff0ed}" ma:internalName="TaxCatchAll" ma:showField="CatchAllData" ma:web="d0b3cc4f-9627-4edc-b1b5-12e0dddb12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26B806-0237-4942-A1FD-5C97285908C2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d0b3cc4f-9627-4edc-b1b5-12e0dddb12ce"/>
    <ds:schemaRef ds:uri="7d59bd08-078b-4ed1-a0e6-97a6559ead4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05A92DD-9137-4879-9D77-7DC242BC60B6}">
  <ds:schemaRefs>
    <ds:schemaRef ds:uri="7d59bd08-078b-4ed1-a0e6-97a6559ead46"/>
    <ds:schemaRef ds:uri="d0b3cc4f-9627-4edc-b1b5-12e0dddb12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HSW-16x9-EN</Template>
  <TotalTime>47</TotalTime>
  <Words>1334</Words>
  <Application>Microsoft Macintosh PowerPoint</Application>
  <PresentationFormat>Grand écran</PresentationFormat>
  <Paragraphs>184</Paragraphs>
  <Slides>14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Aptos</vt:lpstr>
      <vt:lpstr>Arial</vt:lpstr>
      <vt:lpstr>Atlassian Sans</vt:lpstr>
      <vt:lpstr>Telegraf</vt:lpstr>
      <vt:lpstr>Telegraf Bold</vt:lpstr>
      <vt:lpstr>Wingdings</vt:lpstr>
      <vt:lpstr>FHNW</vt:lpstr>
      <vt:lpstr>Onboarding Process for External IT Maintenance Staff</vt:lpstr>
      <vt:lpstr>Table of content </vt:lpstr>
      <vt:lpstr>Use case &amp; Problems </vt:lpstr>
      <vt:lpstr>AS-IS process</vt:lpstr>
      <vt:lpstr>Présentation PowerPoint</vt:lpstr>
      <vt:lpstr>Demo</vt:lpstr>
      <vt:lpstr>Demo (emails)</vt:lpstr>
      <vt:lpstr>Demo (storing results)</vt:lpstr>
      <vt:lpstr>Conclusion  </vt:lpstr>
      <vt:lpstr>Présentation PowerPoint</vt:lpstr>
      <vt:lpstr>Présentation PowerPoint</vt:lpstr>
      <vt:lpstr>Link GitHub</vt:lpstr>
      <vt:lpstr>What we built</vt:lpstr>
      <vt:lpstr>What we built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Maja Spahic</dc:creator>
  <dc:description/>
  <cp:lastModifiedBy>Justine Herzog (s)</cp:lastModifiedBy>
  <cp:revision>2</cp:revision>
  <dcterms:created xsi:type="dcterms:W3CDTF">2024-09-25T07:49:57Z</dcterms:created>
  <dcterms:modified xsi:type="dcterms:W3CDTF">2025-06-02T19:32:30Z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0x01010034587445D0B3814E8CBD11DB23036064</vt:lpwstr>
  </property>
  <property fmtid="{D5CDD505-2E9C-101B-9397-08002B2CF9AE}" pid="3" name="MediaServiceImageTags">
    <vt:lpwstr/>
  </property>
</Properties>
</file>